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8">
  <p:sldMasterIdLst>
    <p:sldMasterId id="2147483677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58" r:id="rId29"/>
    <p:sldId id="289" r:id="rId30"/>
    <p:sldId id="25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6" r:id="rId44"/>
    <p:sldId id="307" r:id="rId45"/>
    <p:sldId id="308" r:id="rId46"/>
    <p:sldId id="309" r:id="rId47"/>
    <p:sldId id="303" r:id="rId48"/>
    <p:sldId id="304" r:id="rId49"/>
    <p:sldId id="305" r:id="rId50"/>
    <p:sldId id="302" r:id="rId51"/>
    <p:sldId id="310" r:id="rId52"/>
  </p:sldIdLst>
  <p:sldSz cx="12192000" cy="6858000"/>
  <p:notesSz cx="6858000" cy="9144000"/>
  <p:embeddedFontLst>
    <p:embeddedFont>
      <p:font typeface="新宋体" panose="02010609030101010101" pitchFamily="49" charset="-122"/>
      <p:regular r:id="rId53"/>
    </p:embeddedFont>
    <p:embeddedFont>
      <p:font typeface="幼圆" panose="02010509060101010101" pitchFamily="49" charset="-122"/>
      <p:regular r:id="rId54"/>
    </p:embeddedFon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Cambria Math" panose="02040503050406030204" pitchFamily="18" charset="0"/>
      <p:regular r:id="rId59"/>
    </p:embeddedFont>
    <p:embeddedFont>
      <p:font typeface="Impact" panose="020B0806030902050204" pitchFamily="34" charset="0"/>
      <p:regular r:id="rId6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67" autoAdjust="0"/>
    <p:restoredTop sz="95238" autoAdjust="0"/>
  </p:normalViewPr>
  <p:slideViewPr>
    <p:cSldViewPr snapToGrid="0">
      <p:cViewPr varScale="1">
        <p:scale>
          <a:sx n="82" d="100"/>
          <a:sy n="82" d="100"/>
        </p:scale>
        <p:origin x="62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72130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794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83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103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511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46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907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894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548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133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194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4748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804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111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500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737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512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155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12A118B-B750-4B28-A56C-F5BBE4FB880B}" type="datetimeFigureOut">
              <a:rPr lang="zh-CN" altLang="en-US" smtClean="0"/>
              <a:t>2020/3/6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88ADA8B-32B4-47DC-ACF6-33516D7E4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53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7" Type="http://schemas.openxmlformats.org/officeDocument/2006/relationships/image" Target="../media/image53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65.png"/><Relationship Id="rId7" Type="http://schemas.openxmlformats.org/officeDocument/2006/relationships/image" Target="../media/image5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png"/><Relationship Id="rId11" Type="http://schemas.openxmlformats.org/officeDocument/2006/relationships/image" Target="../media/image49.emf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5.png"/><Relationship Id="rId9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4.png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4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fif"/><Relationship Id="rId2" Type="http://schemas.openxmlformats.org/officeDocument/2006/relationships/image" Target="../media/image79.jfi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978CF6-CCA0-4AFD-9166-03AB486535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623484" y="912438"/>
            <a:ext cx="10546405" cy="2063310"/>
          </a:xfrm>
        </p:spPr>
        <p:txBody>
          <a:bodyPr>
            <a:normAutofit/>
          </a:bodyPr>
          <a:lstStyle/>
          <a:p>
            <a:pPr algn="l"/>
            <a:r>
              <a:rPr lang="zh-CN" altLang="zh-CN" sz="6000" b="1" dirty="0"/>
              <a:t>天津中考数学概述及题例分析</a:t>
            </a:r>
            <a:br>
              <a:rPr lang="zh-CN" altLang="zh-CN" dirty="0"/>
            </a:b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2F38498-1BF2-41CB-9C84-92E177971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-168110" y="2681164"/>
            <a:ext cx="9755187" cy="1495670"/>
          </a:xfrm>
        </p:spPr>
        <p:txBody>
          <a:bodyPr/>
          <a:lstStyle/>
          <a:p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天津市实验中学        李颖</a:t>
            </a:r>
          </a:p>
        </p:txBody>
      </p:sp>
    </p:spTree>
    <p:extLst>
      <p:ext uri="{BB962C8B-B14F-4D97-AF65-F5344CB8AC3E}">
        <p14:creationId xmlns:p14="http://schemas.microsoft.com/office/powerpoint/2010/main" val="4199317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A0934A-4159-44CF-9DC1-6819C4320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930965"/>
          </a:xfrm>
        </p:spPr>
        <p:txBody>
          <a:bodyPr>
            <a:normAutofit fontScale="90000"/>
          </a:bodyPr>
          <a:lstStyle/>
          <a:p>
            <a:r>
              <a:rPr lang="zh-CN" altLang="zh-CN" sz="4900" b="1" dirty="0">
                <a:latin typeface="幼圆" panose="02010509060101010101" pitchFamily="49" charset="-122"/>
                <a:ea typeface="幼圆" panose="02010509060101010101" pitchFamily="49" charset="-122"/>
              </a:rPr>
              <a:t>第一部分：分值总览</a:t>
            </a:r>
            <a:br>
              <a:rPr lang="zh-CN" altLang="zh-CN" dirty="0"/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91DB024-61FD-41F7-A4AC-DE2899ADF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70992"/>
            <a:ext cx="10396883" cy="3903594"/>
          </a:xfrm>
        </p:spPr>
        <p:txBody>
          <a:bodyPr/>
          <a:lstStyle/>
          <a:p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选择题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3×12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36</a:t>
            </a:r>
            <a:endParaRPr lang="zh-CN" altLang="zh-CN" sz="3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填空题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3×6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18</a:t>
            </a:r>
            <a:endParaRPr lang="zh-CN" altLang="zh-CN" sz="3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解答题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66</a:t>
            </a:r>
            <a:endParaRPr lang="zh-CN" altLang="zh-CN" sz="3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总分合计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66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120</a:t>
            </a:r>
            <a:endParaRPr lang="zh-CN" altLang="zh-CN" sz="3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BF9F111-7895-42B7-BECF-0268584B0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356" y="3905969"/>
            <a:ext cx="1341781" cy="163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7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3C1431-6639-420D-ACC9-FB2739B61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zh-CN" sz="4400" b="1" dirty="0">
                <a:latin typeface="幼圆" panose="02010509060101010101" pitchFamily="49" charset="-122"/>
                <a:ea typeface="幼圆" panose="02010509060101010101" pitchFamily="49" charset="-122"/>
              </a:rPr>
              <a:t>第二部分：基础题分值概览</a:t>
            </a:r>
            <a:br>
              <a:rPr lang="zh-CN" altLang="zh-CN" dirty="0"/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A8E190-375A-4D01-B769-B057BDA36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643271"/>
            <a:ext cx="10396883" cy="3505684"/>
          </a:xfrm>
        </p:spPr>
        <p:txBody>
          <a:bodyPr/>
          <a:lstStyle/>
          <a:p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选择题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3×12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36</a:t>
            </a:r>
            <a:endParaRPr lang="zh-CN" altLang="zh-CN" sz="3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填空题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3×4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13</a:t>
            </a:r>
            <a:endParaRPr lang="zh-CN" altLang="zh-CN" sz="3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解答题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51</a:t>
            </a:r>
            <a:endParaRPr lang="zh-CN" altLang="zh-CN" sz="3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基础题分值合计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51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100</a:t>
            </a:r>
            <a:endParaRPr lang="zh-CN" altLang="zh-CN" sz="3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D383100-FB8C-450E-8692-607545E30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548" y="4226819"/>
            <a:ext cx="1938683" cy="137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5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CD9F61-7E70-4551-AA3A-0944B4094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zh-CN" sz="4400" b="1" dirty="0">
                <a:latin typeface="幼圆" panose="02010509060101010101" pitchFamily="49" charset="-122"/>
                <a:ea typeface="幼圆" panose="02010509060101010101" pitchFamily="49" charset="-122"/>
              </a:rPr>
              <a:t>第三部分：备考建议</a:t>
            </a:r>
            <a:br>
              <a:rPr lang="zh-CN" altLang="zh-CN" dirty="0"/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F08A4B-8ACD-413D-B050-97819C10F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749" y="1837765"/>
            <a:ext cx="10396883" cy="3311189"/>
          </a:xfrm>
        </p:spPr>
        <p:txBody>
          <a:bodyPr/>
          <a:lstStyle/>
          <a:p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夯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实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</a:t>
            </a:r>
          </a:p>
          <a:p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专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项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</a:t>
            </a:r>
          </a:p>
          <a:p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强</a:t>
            </a:r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lang="zh-CN" altLang="zh-CN" sz="3600" b="1" dirty="0">
                <a:solidFill>
                  <a:schemeClr val="accent6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化</a:t>
            </a:r>
            <a:endParaRPr lang="zh-CN" altLang="zh-CN" sz="3600" dirty="0">
              <a:solidFill>
                <a:schemeClr val="accent6">
                  <a:lumMod val="7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1054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91D2D1-6A98-4A4E-80C0-EAB2B5B9B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071" y="2277035"/>
            <a:ext cx="11224590" cy="1151965"/>
          </a:xfrm>
        </p:spPr>
        <p:txBody>
          <a:bodyPr>
            <a:normAutofit fontScale="90000"/>
          </a:bodyPr>
          <a:lstStyle/>
          <a:p>
            <a:r>
              <a:rPr lang="zh-CN" altLang="zh-CN" sz="4400" b="1" dirty="0">
                <a:latin typeface="幼圆" panose="02010509060101010101" pitchFamily="49" charset="-122"/>
                <a:ea typeface="幼圆" panose="02010509060101010101" pitchFamily="49" charset="-122"/>
              </a:rPr>
              <a:t>第四部分：近几年天津中考真题基础题横向对比</a:t>
            </a:r>
            <a:br>
              <a:rPr lang="zh-CN" altLang="zh-CN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661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53B612-295C-4431-B2E7-8852D749A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一、选择题（本大题共</a:t>
            </a:r>
            <a:r>
              <a:rPr lang="en-US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小题</a:t>
            </a:r>
            <a:r>
              <a:rPr lang="en-US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每小题</a:t>
            </a:r>
            <a:r>
              <a:rPr lang="en-US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共</a:t>
            </a:r>
            <a:r>
              <a:rPr lang="en-US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在每小题给出的四个选项中</a:t>
            </a:r>
            <a:r>
              <a:rPr lang="en-US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只有一项是符合题目要求的</a:t>
            </a:r>
            <a:r>
              <a:rPr lang="en-US" altLang="zh-CN" sz="2400" b="1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)</a:t>
            </a:r>
            <a:br>
              <a:rPr lang="zh-CN" altLang="zh-CN" sz="2400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</a:br>
            <a:endParaRPr lang="zh-CN" altLang="en-US" sz="2400" dirty="0"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26202C8-7D03-4BB8-AFCD-58E1084DA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317" y="1597248"/>
            <a:ext cx="8922221" cy="401434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9E46A15-A266-4C41-A19E-279C0512DB31}"/>
              </a:ext>
            </a:extLst>
          </p:cNvPr>
          <p:cNvSpPr txBox="1"/>
          <p:nvPr/>
        </p:nvSpPr>
        <p:spPr>
          <a:xfrm>
            <a:off x="4506013" y="2055042"/>
            <a:ext cx="490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CBCED63-7722-4C2B-B04D-99852B17DCD3}"/>
              </a:ext>
            </a:extLst>
          </p:cNvPr>
          <p:cNvSpPr txBox="1"/>
          <p:nvPr/>
        </p:nvSpPr>
        <p:spPr>
          <a:xfrm>
            <a:off x="4260916" y="4281544"/>
            <a:ext cx="490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D212202-B55B-4915-AD7E-39C7C1F4CD5E}"/>
              </a:ext>
            </a:extLst>
          </p:cNvPr>
          <p:cNvSpPr txBox="1"/>
          <p:nvPr/>
        </p:nvSpPr>
        <p:spPr>
          <a:xfrm>
            <a:off x="4084949" y="2951499"/>
            <a:ext cx="490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2613D2F-13AA-40F7-A445-DCF9E894AEB4}"/>
              </a:ext>
            </a:extLst>
          </p:cNvPr>
          <p:cNvSpPr txBox="1"/>
          <p:nvPr/>
        </p:nvSpPr>
        <p:spPr>
          <a:xfrm>
            <a:off x="1880992" y="3325744"/>
            <a:ext cx="2449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（﹣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）×（﹣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）＝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57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AF65E65-5521-4547-9F74-4CA80F672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06" y="401092"/>
            <a:ext cx="10005297" cy="49805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E41F0DA3-0BA1-431E-BC7C-A0D02E0BD5C6}"/>
                  </a:ext>
                </a:extLst>
              </p:cNvPr>
              <p:cNvSpPr/>
              <p:nvPr/>
            </p:nvSpPr>
            <p:spPr>
              <a:xfrm>
                <a:off x="4625762" y="748073"/>
                <a:ext cx="2487989" cy="5918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2sin60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°＝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2</a:t>
                </a:r>
                <a14:m>
                  <m:oMath xmlns:m="http://schemas.openxmlformats.org/officeDocument/2006/math">
                    <m:r>
                      <a:rPr lang="zh-CN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×</m:t>
                    </m:r>
                    <m:f>
                      <m:fPr>
                        <m:ctrlPr>
                          <a:rPr lang="zh-CN" altLang="zh-CN" sz="2800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zh-CN" altLang="zh-CN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新宋体" panose="02010609030101010101" pitchFamily="49" charset="-122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altLang="zh-CN" sz="2800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E41F0DA3-0BA1-431E-BC7C-A0D02E0BD5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762" y="748073"/>
                <a:ext cx="2487989" cy="591893"/>
              </a:xfrm>
              <a:prstGeom prst="rect">
                <a:avLst/>
              </a:prstGeom>
              <a:blipFill>
                <a:blip r:embed="rId3"/>
                <a:stretch>
                  <a:fillRect l="-2206" b="-41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33463AD2-6BBD-4271-8D2F-7585D9DF53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016"/>
          <a:stretch/>
        </p:blipFill>
        <p:spPr>
          <a:xfrm>
            <a:off x="8231800" y="248468"/>
            <a:ext cx="3318235" cy="2182996"/>
          </a:xfrm>
          <a:prstGeom prst="rect">
            <a:avLst/>
          </a:prstGeom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399F374F-0188-435C-B4BC-FF87277069E3}"/>
              </a:ext>
            </a:extLst>
          </p:cNvPr>
          <p:cNvGrpSpPr/>
          <p:nvPr/>
        </p:nvGrpSpPr>
        <p:grpSpPr>
          <a:xfrm>
            <a:off x="9108494" y="4138367"/>
            <a:ext cx="1779467" cy="1461770"/>
            <a:chOff x="9108494" y="4138367"/>
            <a:chExt cx="1779467" cy="1461770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0B0BE97-D73F-4156-AAB5-AD38A3FF053C}"/>
                </a:ext>
              </a:extLst>
            </p:cNvPr>
            <p:cNvSpPr/>
            <p:nvPr/>
          </p:nvSpPr>
          <p:spPr>
            <a:xfrm>
              <a:off x="9445658" y="4138367"/>
              <a:ext cx="1282045" cy="1168924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2036F62A-E51B-433F-B521-283BBA8FE2DF}"/>
                </a:ext>
              </a:extLst>
            </p:cNvPr>
            <p:cNvCxnSpPr/>
            <p:nvPr/>
          </p:nvCxnSpPr>
          <p:spPr>
            <a:xfrm>
              <a:off x="9445658" y="4138367"/>
              <a:ext cx="1282045" cy="116892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4BE9423-1DA5-436D-A8F5-00659193D814}"/>
                </a:ext>
              </a:extLst>
            </p:cNvPr>
            <p:cNvSpPr txBox="1"/>
            <p:nvPr/>
          </p:nvSpPr>
          <p:spPr>
            <a:xfrm>
              <a:off x="9890917" y="5230805"/>
              <a:ext cx="4031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E9FCDE8-5766-4AEE-9EFB-945AC6B8C294}"/>
                </a:ext>
              </a:extLst>
            </p:cNvPr>
            <p:cNvSpPr txBox="1"/>
            <p:nvPr/>
          </p:nvSpPr>
          <p:spPr>
            <a:xfrm>
              <a:off x="9108494" y="4580357"/>
              <a:ext cx="4031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67040E38-42B3-4A38-B5B5-1C09BD112E9B}"/>
                    </a:ext>
                  </a:extLst>
                </p:cNvPr>
                <p:cNvSpPr txBox="1"/>
                <p:nvPr/>
              </p:nvSpPr>
              <p:spPr>
                <a:xfrm>
                  <a:off x="9926428" y="4411747"/>
                  <a:ext cx="452487" cy="4019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zh-CN" altLang="en-US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e>
                        </m:rad>
                      </m:oMath>
                    </m:oMathPara>
                  </a14:m>
                  <a:endPara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67040E38-42B3-4A38-B5B5-1C09BD112E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6428" y="4411747"/>
                  <a:ext cx="452487" cy="401970"/>
                </a:xfrm>
                <a:prstGeom prst="rect">
                  <a:avLst/>
                </a:prstGeom>
                <a:blipFill>
                  <a:blip r:embed="rId5"/>
                  <a:stretch>
                    <a:fillRect r="-2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8AC8224F-A112-495C-8139-A033E4E1DE28}"/>
                </a:ext>
              </a:extLst>
            </p:cNvPr>
            <p:cNvSpPr txBox="1"/>
            <p:nvPr/>
          </p:nvSpPr>
          <p:spPr>
            <a:xfrm>
              <a:off x="10275219" y="5042690"/>
              <a:ext cx="6127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C00000"/>
                  </a:solidFill>
                  <a:latin typeface="Times New Roman" panose="02020603050405020304" pitchFamily="18" charset="0"/>
                  <a:ea typeface="新宋体" panose="02010609030101010101" pitchFamily="49" charset="-122"/>
                </a:rPr>
                <a:t>45</a:t>
              </a:r>
              <a:r>
                <a:rPr lang="zh-CN" altLang="zh-CN" sz="1600" dirty="0">
                  <a:solidFill>
                    <a:srgbClr val="C00000"/>
                  </a:solidFill>
                  <a:latin typeface="Times New Roman" panose="02020603050405020304" pitchFamily="18" charset="0"/>
                  <a:ea typeface="新宋体" panose="02010609030101010101" pitchFamily="49" charset="-122"/>
                  <a:cs typeface="Times New Roman" panose="02020603050405020304" pitchFamily="18" charset="0"/>
                </a:rPr>
                <a:t>°</a:t>
              </a:r>
              <a:endParaRPr lang="zh-CN" altLang="en-US" sz="1600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B8ECB007-9E78-4975-9EF9-9B94C79828E7}"/>
              </a:ext>
            </a:extLst>
          </p:cNvPr>
          <p:cNvGrpSpPr/>
          <p:nvPr/>
        </p:nvGrpSpPr>
        <p:grpSpPr>
          <a:xfrm>
            <a:off x="7358289" y="4057202"/>
            <a:ext cx="1656875" cy="1561563"/>
            <a:chOff x="7358289" y="4057202"/>
            <a:chExt cx="1656875" cy="1561563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18A1C99-E4DC-4720-A51A-AC689B5683C7}"/>
                </a:ext>
              </a:extLst>
            </p:cNvPr>
            <p:cNvSpPr txBox="1"/>
            <p:nvPr/>
          </p:nvSpPr>
          <p:spPr>
            <a:xfrm>
              <a:off x="8164947" y="5249433"/>
              <a:ext cx="3838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782C8174-6311-4F88-946D-4119187D3059}"/>
                </a:ext>
              </a:extLst>
            </p:cNvPr>
            <p:cNvGrpSpPr/>
            <p:nvPr/>
          </p:nvGrpSpPr>
          <p:grpSpPr>
            <a:xfrm>
              <a:off x="7358289" y="4057202"/>
              <a:ext cx="1493478" cy="1190528"/>
              <a:chOff x="7268066" y="4053527"/>
              <a:chExt cx="1568463" cy="1253764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id="{73D571AF-10A9-4B18-AC43-674F2ECBA1A7}"/>
                  </a:ext>
                </a:extLst>
              </p:cNvPr>
              <p:cNvSpPr/>
              <p:nvPr/>
            </p:nvSpPr>
            <p:spPr>
              <a:xfrm>
                <a:off x="7268066" y="4053527"/>
                <a:ext cx="1470581" cy="1253764"/>
              </a:xfrm>
              <a:prstGeom prst="triangl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5BD4EA5B-C49A-4E4B-B7AF-4DBAB24379CD}"/>
                  </a:ext>
                </a:extLst>
              </p:cNvPr>
              <p:cNvCxnSpPr>
                <a:stCxn id="12" idx="0"/>
                <a:endCxn id="12" idx="3"/>
              </p:cNvCxnSpPr>
              <p:nvPr/>
            </p:nvCxnSpPr>
            <p:spPr>
              <a:xfrm>
                <a:off x="8003357" y="4053527"/>
                <a:ext cx="0" cy="1253764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91470019-32AE-4392-92A8-2D2187684E4E}"/>
                  </a:ext>
                </a:extLst>
              </p:cNvPr>
              <p:cNvSpPr txBox="1"/>
              <p:nvPr/>
            </p:nvSpPr>
            <p:spPr>
              <a:xfrm>
                <a:off x="8446434" y="4377793"/>
                <a:ext cx="3900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zh-CN" altLang="en-US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5C2CA0A4-7FEA-466A-8517-2D369E6BE1B3}"/>
                      </a:ext>
                    </a:extLst>
                  </p:cNvPr>
                  <p:cNvSpPr txBox="1"/>
                  <p:nvPr/>
                </p:nvSpPr>
                <p:spPr>
                  <a:xfrm>
                    <a:off x="7552442" y="4601854"/>
                    <a:ext cx="452487" cy="40197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ad>
                            <m:radPr>
                              <m:degHide m:val="on"/>
                              <m:ctrlPr>
                                <a:rPr lang="zh-CN" alt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e>
                          </m:rad>
                        </m:oMath>
                      </m:oMathPara>
                    </a14:m>
                    <a:endParaRPr lang="zh-CN" altLang="en-US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5C2CA0A4-7FEA-466A-8517-2D369E6BE1B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552442" y="4601854"/>
                    <a:ext cx="452487" cy="40197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8451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D34173CA-EA0D-44CD-BBC8-45F08C0C7C23}"/>
                  </a:ext>
                </a:extLst>
              </p:cNvPr>
              <p:cNvSpPr txBox="1"/>
              <p:nvPr/>
            </p:nvSpPr>
            <p:spPr>
              <a:xfrm>
                <a:off x="7920091" y="4252407"/>
                <a:ext cx="6598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30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°</a:t>
                </a:r>
                <a:endParaRPr lang="zh-CN" altLang="en-US" sz="1600" dirty="0"/>
              </a:p>
            </p:txBody>
          </p: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80AF269-A24A-49AE-8512-022D0C6C5F96}"/>
                </a:ext>
              </a:extLst>
            </p:cNvPr>
            <p:cNvSpPr txBox="1"/>
            <p:nvPr/>
          </p:nvSpPr>
          <p:spPr>
            <a:xfrm>
              <a:off x="8386835" y="5036411"/>
              <a:ext cx="6283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C00000"/>
                  </a:solidFill>
                  <a:latin typeface="Times New Roman" panose="02020603050405020304" pitchFamily="18" charset="0"/>
                  <a:ea typeface="新宋体" panose="02010609030101010101" pitchFamily="49" charset="-122"/>
                </a:rPr>
                <a:t>60</a:t>
              </a:r>
              <a:r>
                <a:rPr lang="zh-CN" altLang="zh-CN" sz="1600" dirty="0">
                  <a:solidFill>
                    <a:srgbClr val="C00000"/>
                  </a:solidFill>
                  <a:latin typeface="Times New Roman" panose="02020603050405020304" pitchFamily="18" charset="0"/>
                  <a:ea typeface="新宋体" panose="02010609030101010101" pitchFamily="49" charset="-122"/>
                  <a:cs typeface="Times New Roman" panose="02020603050405020304" pitchFamily="18" charset="0"/>
                </a:rPr>
                <a:t>°</a:t>
              </a:r>
              <a:endParaRPr lang="zh-CN" altLang="en-US" sz="16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9CA99CD0-6093-4F4D-8150-B9C537BA265A}"/>
                  </a:ext>
                </a:extLst>
              </p:cNvPr>
              <p:cNvSpPr txBox="1"/>
              <p:nvPr/>
            </p:nvSpPr>
            <p:spPr>
              <a:xfrm>
                <a:off x="6384147" y="2948895"/>
                <a:ext cx="5448693" cy="674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正弦</m:t>
                      </m:r>
                      <m:r>
                        <a:rPr lang="en-US" altLang="zh-CN" b="1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𝒔𝒊𝒏</m:t>
                      </m:r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对边</m:t>
                          </m:r>
                        </m:num>
                        <m:den>
                          <m:r>
                            <a:rPr lang="zh-CN" alt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斜边</m:t>
                          </m:r>
                        </m:den>
                      </m:f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zh-CN" altLang="en-US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余弦</m:t>
                      </m:r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𝒄𝒐𝒔</m:t>
                      </m:r>
                      <m:r>
                        <a:rPr lang="en-US" altLang="zh-CN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邻</m:t>
                          </m:r>
                          <m:r>
                            <a:rPr lang="zh-CN" alt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边</m:t>
                          </m:r>
                        </m:num>
                        <m:den>
                          <m:r>
                            <a:rPr lang="zh-CN" alt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斜边</m:t>
                          </m:r>
                        </m:den>
                      </m:f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CN" altLang="en-US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正切</m:t>
                      </m:r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𝒕𝒂𝒏</m:t>
                      </m:r>
                      <m:r>
                        <a:rPr lang="en-US" altLang="zh-CN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对</m:t>
                          </m:r>
                          <m:r>
                            <a:rPr lang="zh-CN" alt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边</m:t>
                          </m:r>
                        </m:num>
                        <m:den>
                          <m:r>
                            <a:rPr lang="zh-CN" alt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邻</m:t>
                          </m:r>
                          <m:r>
                            <a:rPr lang="zh-CN" alt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边</m:t>
                          </m:r>
                        </m:den>
                      </m:f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9CA99CD0-6093-4F4D-8150-B9C537BA2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147" y="2948895"/>
                <a:ext cx="5448693" cy="6748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文本框 31">
            <a:extLst>
              <a:ext uri="{FF2B5EF4-FFF2-40B4-BE49-F238E27FC236}">
                <a16:creationId xmlns:a16="http://schemas.microsoft.com/office/drawing/2014/main" id="{AC4E3790-B925-42C5-9C75-B16B8556BDA0}"/>
              </a:ext>
            </a:extLst>
          </p:cNvPr>
          <p:cNvSpPr txBox="1"/>
          <p:nvPr/>
        </p:nvSpPr>
        <p:spPr>
          <a:xfrm>
            <a:off x="4030259" y="905892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72E3D86-0A88-4D22-B390-E30FF8D90244}"/>
              </a:ext>
            </a:extLst>
          </p:cNvPr>
          <p:cNvSpPr txBox="1"/>
          <p:nvPr/>
        </p:nvSpPr>
        <p:spPr>
          <a:xfrm>
            <a:off x="4012976" y="1897280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B4E6C9E-1BA1-494D-87C4-E059402B30EA}"/>
              </a:ext>
            </a:extLst>
          </p:cNvPr>
          <p:cNvSpPr txBox="1"/>
          <p:nvPr/>
        </p:nvSpPr>
        <p:spPr>
          <a:xfrm>
            <a:off x="4060108" y="3650664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2831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8" grpId="0"/>
      <p:bldP spid="32" grpId="0"/>
      <p:bldP spid="34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83558FE-685F-40F6-BA34-D30EA1A7D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40" y="839288"/>
            <a:ext cx="10809997" cy="43807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D30DB9F-4F08-4ECA-892C-BF535637F38A}"/>
                  </a:ext>
                </a:extLst>
              </p:cNvPr>
              <p:cNvSpPr txBox="1"/>
              <p:nvPr/>
            </p:nvSpPr>
            <p:spPr>
              <a:xfrm>
                <a:off x="2997724" y="924129"/>
                <a:ext cx="70606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rgbClr val="C00000"/>
                    </a:solidFill>
                    <a:latin typeface="+mn-ea"/>
                    <a:cs typeface="Times New Roman" panose="02020603050405020304" pitchFamily="18" charset="0"/>
                  </a:rPr>
                  <a:t>表示为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 dirty="0"/>
                  <a:t>，</a:t>
                </a:r>
                <a:r>
                  <a:rPr lang="zh-CN" altLang="en-US" dirty="0">
                    <a:solidFill>
                      <a:srgbClr val="C00000"/>
                    </a:solidFill>
                  </a:rPr>
                  <a:t>其中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altLang="zh-CN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altLang="zh-CN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zh-CN" alt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，</m:t>
                    </m:r>
                    <m:r>
                      <m:rPr>
                        <m:nor/>
                      </m:rPr>
                      <a:rPr lang="en-US" altLang="zh-CN" i="1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zh-CN" altLang="en-US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为整数</m:t>
                    </m:r>
                  </m:oMath>
                </a14:m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D30DB9F-4F08-4ECA-892C-BF535637F3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7724" y="924129"/>
                <a:ext cx="7060676" cy="369332"/>
              </a:xfrm>
              <a:prstGeom prst="rect">
                <a:avLst/>
              </a:prstGeom>
              <a:blipFill>
                <a:blip r:embed="rId3"/>
                <a:stretch>
                  <a:fillRect l="-777" t="-13333" b="-28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F723A151-0B3E-480C-8CA4-0C6BD05D6A75}"/>
              </a:ext>
            </a:extLst>
          </p:cNvPr>
          <p:cNvSpPr txBox="1"/>
          <p:nvPr/>
        </p:nvSpPr>
        <p:spPr>
          <a:xfrm>
            <a:off x="1288632" y="2462886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9330C7B-9401-445B-9B60-C289F837D030}"/>
              </a:ext>
            </a:extLst>
          </p:cNvPr>
          <p:cNvSpPr txBox="1"/>
          <p:nvPr/>
        </p:nvSpPr>
        <p:spPr>
          <a:xfrm>
            <a:off x="1741116" y="3895761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13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B062FFC-06AC-481D-9A3D-41EB301CCD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275"/>
          <a:stretch/>
        </p:blipFill>
        <p:spPr>
          <a:xfrm>
            <a:off x="834340" y="620055"/>
            <a:ext cx="9703454" cy="2294841"/>
          </a:xfrm>
          <a:prstGeom prst="rect">
            <a:avLst/>
          </a:prstGeom>
          <a:noFill/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275B565-542D-45FA-A572-B1646378BECE}"/>
              </a:ext>
            </a:extLst>
          </p:cNvPr>
          <p:cNvSpPr txBox="1"/>
          <p:nvPr/>
        </p:nvSpPr>
        <p:spPr>
          <a:xfrm>
            <a:off x="4015818" y="620055"/>
            <a:ext cx="65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找到轴对称图形的对称轴；中心对称图形找到对称中心并旋转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20F494B7-2508-40A1-ABFB-8CC8CF827BF9}"/>
              </a:ext>
            </a:extLst>
          </p:cNvPr>
          <p:cNvCxnSpPr>
            <a:cxnSpLocks/>
          </p:cNvCxnSpPr>
          <p:nvPr/>
        </p:nvCxnSpPr>
        <p:spPr>
          <a:xfrm>
            <a:off x="1875934" y="1310326"/>
            <a:ext cx="0" cy="136879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181408F1-63A4-4A6C-BAB2-7336096414ED}"/>
              </a:ext>
            </a:extLst>
          </p:cNvPr>
          <p:cNvSpPr txBox="1"/>
          <p:nvPr/>
        </p:nvSpPr>
        <p:spPr>
          <a:xfrm>
            <a:off x="1555421" y="4339240"/>
            <a:ext cx="641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5E43972-C53D-45E2-9DEE-96908E7A52F8}"/>
              </a:ext>
            </a:extLst>
          </p:cNvPr>
          <p:cNvSpPr txBox="1"/>
          <p:nvPr/>
        </p:nvSpPr>
        <p:spPr>
          <a:xfrm>
            <a:off x="10012754" y="1125660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ED24391-728C-43FA-8489-575A072B3800}"/>
              </a:ext>
            </a:extLst>
          </p:cNvPr>
          <p:cNvSpPr txBox="1"/>
          <p:nvPr/>
        </p:nvSpPr>
        <p:spPr>
          <a:xfrm>
            <a:off x="6330272" y="2494455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5EFD32B4-D6DD-4281-9322-3072A5F2F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371" y="2996970"/>
            <a:ext cx="1216394" cy="121639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8EF5E6A2-8AB3-4B44-B9E1-45075E084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655" y="2996970"/>
            <a:ext cx="1206817" cy="1216394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3D7D0375-18E3-4A1E-B6C2-7C2EF46B72AA}"/>
              </a:ext>
            </a:extLst>
          </p:cNvPr>
          <p:cNvSpPr txBox="1"/>
          <p:nvPr/>
        </p:nvSpPr>
        <p:spPr>
          <a:xfrm>
            <a:off x="3628061" y="4342007"/>
            <a:ext cx="641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C942FF3-3944-4AF7-9D4E-7DBED7DB0594}"/>
              </a:ext>
            </a:extLst>
          </p:cNvPr>
          <p:cNvSpPr txBox="1"/>
          <p:nvPr/>
        </p:nvSpPr>
        <p:spPr>
          <a:xfrm>
            <a:off x="7856145" y="4309741"/>
            <a:ext cx="641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8D05B9D-6D77-42EB-9DE3-2489C0568C30}"/>
              </a:ext>
            </a:extLst>
          </p:cNvPr>
          <p:cNvSpPr txBox="1"/>
          <p:nvPr/>
        </p:nvSpPr>
        <p:spPr>
          <a:xfrm>
            <a:off x="5829575" y="4309741"/>
            <a:ext cx="641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FF65B11A-385C-44A5-ACC1-9CEA2196C7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7362" y="2967257"/>
            <a:ext cx="1312246" cy="126177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C6AE7A30-22BE-4903-9C86-66C6ADBEF3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5185" y="2967257"/>
            <a:ext cx="1236217" cy="124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4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8647608-79C9-495F-9A30-A215273C8D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371"/>
          <a:stretch/>
        </p:blipFill>
        <p:spPr>
          <a:xfrm>
            <a:off x="818707" y="709901"/>
            <a:ext cx="9499270" cy="2970215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A558BF5-C190-4F5A-B97A-458391CAC705}"/>
              </a:ext>
            </a:extLst>
          </p:cNvPr>
          <p:cNvCxnSpPr>
            <a:cxnSpLocks/>
          </p:cNvCxnSpPr>
          <p:nvPr/>
        </p:nvCxnSpPr>
        <p:spPr>
          <a:xfrm>
            <a:off x="6419942" y="1608906"/>
            <a:ext cx="0" cy="136879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F2A866A1-3E94-4652-A95F-8EA3E5AD9A39}"/>
              </a:ext>
            </a:extLst>
          </p:cNvPr>
          <p:cNvSpPr txBox="1"/>
          <p:nvPr/>
        </p:nvSpPr>
        <p:spPr>
          <a:xfrm>
            <a:off x="2096682" y="1183588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41">
            <a:extLst>
              <a:ext uri="{FF2B5EF4-FFF2-40B4-BE49-F238E27FC236}">
                <a16:creationId xmlns:a16="http://schemas.microsoft.com/office/drawing/2014/main" id="{F0B50756-83EE-4C90-96A4-1689C951B4E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31233" y="3806535"/>
            <a:ext cx="1118606" cy="1118604"/>
            <a:chOff x="2450" y="1908"/>
            <a:chExt cx="7146" cy="7145"/>
          </a:xfrm>
        </p:grpSpPr>
        <p:grpSp>
          <p:nvGrpSpPr>
            <p:cNvPr id="8" name="Group 42">
              <a:extLst>
                <a:ext uri="{FF2B5EF4-FFF2-40B4-BE49-F238E27FC236}">
                  <a16:creationId xmlns:a16="http://schemas.microsoft.com/office/drawing/2014/main" id="{AAA7FF42-BD88-4A54-8092-1C57785ABBC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013" y="1908"/>
              <a:ext cx="3583" cy="3584"/>
              <a:chOff x="6023" y="1920"/>
              <a:chExt cx="3583" cy="3582"/>
            </a:xfrm>
          </p:grpSpPr>
          <p:sp>
            <p:nvSpPr>
              <p:cNvPr id="18" name="Freeform 43">
                <a:extLst>
                  <a:ext uri="{FF2B5EF4-FFF2-40B4-BE49-F238E27FC236}">
                    <a16:creationId xmlns:a16="http://schemas.microsoft.com/office/drawing/2014/main" id="{9E5F14CE-79E5-4927-833E-BD35249E49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023" y="1920"/>
                <a:ext cx="3583" cy="3582"/>
              </a:xfrm>
              <a:custGeom>
                <a:avLst/>
                <a:gdLst>
                  <a:gd name="T0" fmla="*/ 0 w 3583"/>
                  <a:gd name="T1" fmla="*/ 0 h 3582"/>
                  <a:gd name="T2" fmla="*/ 1 w 3583"/>
                  <a:gd name="T3" fmla="*/ 528 h 3582"/>
                  <a:gd name="T4" fmla="*/ 1912 w 3583"/>
                  <a:gd name="T5" fmla="*/ 1188 h 3582"/>
                  <a:gd name="T6" fmla="*/ 1642 w 3583"/>
                  <a:gd name="T7" fmla="*/ 1461 h 3582"/>
                  <a:gd name="T8" fmla="*/ 285 w 3583"/>
                  <a:gd name="T9" fmla="*/ 915 h 3582"/>
                  <a:gd name="T10" fmla="*/ 292 w 3583"/>
                  <a:gd name="T11" fmla="*/ 3263 h 3582"/>
                  <a:gd name="T12" fmla="*/ 2010 w 3583"/>
                  <a:gd name="T13" fmla="*/ 3263 h 3582"/>
                  <a:gd name="T14" fmla="*/ 2011 w 3583"/>
                  <a:gd name="T15" fmla="*/ 3582 h 3582"/>
                  <a:gd name="T16" fmla="*/ 2428 w 3583"/>
                  <a:gd name="T17" fmla="*/ 3582 h 3582"/>
                  <a:gd name="T18" fmla="*/ 2428 w 3583"/>
                  <a:gd name="T19" fmla="*/ 3267 h 3582"/>
                  <a:gd name="T20" fmla="*/ 3055 w 3583"/>
                  <a:gd name="T21" fmla="*/ 3270 h 3582"/>
                  <a:gd name="T22" fmla="*/ 3055 w 3583"/>
                  <a:gd name="T23" fmla="*/ 3582 h 3582"/>
                  <a:gd name="T24" fmla="*/ 3583 w 3583"/>
                  <a:gd name="T25" fmla="*/ 3579 h 3582"/>
                  <a:gd name="T26" fmla="*/ 2557 w 3583"/>
                  <a:gd name="T27" fmla="*/ 1088 h 3582"/>
                  <a:gd name="T28" fmla="*/ 0 w 3583"/>
                  <a:gd name="T29" fmla="*/ 0 h 3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83" h="3582">
                    <a:moveTo>
                      <a:pt x="0" y="0"/>
                    </a:moveTo>
                    <a:cubicBezTo>
                      <a:pt x="0" y="264"/>
                      <a:pt x="1" y="528"/>
                      <a:pt x="1" y="528"/>
                    </a:cubicBezTo>
                    <a:cubicBezTo>
                      <a:pt x="1252" y="540"/>
                      <a:pt x="1906" y="1200"/>
                      <a:pt x="1912" y="1188"/>
                    </a:cubicBezTo>
                    <a:cubicBezTo>
                      <a:pt x="1755" y="1353"/>
                      <a:pt x="1889" y="1221"/>
                      <a:pt x="1642" y="1461"/>
                    </a:cubicBezTo>
                    <a:cubicBezTo>
                      <a:pt x="1349" y="1244"/>
                      <a:pt x="885" y="923"/>
                      <a:pt x="285" y="915"/>
                    </a:cubicBezTo>
                    <a:cubicBezTo>
                      <a:pt x="288" y="2104"/>
                      <a:pt x="292" y="3263"/>
                      <a:pt x="292" y="3263"/>
                    </a:cubicBezTo>
                    <a:lnTo>
                      <a:pt x="2010" y="3263"/>
                    </a:lnTo>
                    <a:lnTo>
                      <a:pt x="2011" y="3582"/>
                    </a:lnTo>
                    <a:lnTo>
                      <a:pt x="2428" y="3582"/>
                    </a:lnTo>
                    <a:lnTo>
                      <a:pt x="2428" y="3267"/>
                    </a:lnTo>
                    <a:lnTo>
                      <a:pt x="3055" y="3270"/>
                    </a:lnTo>
                    <a:lnTo>
                      <a:pt x="3055" y="3582"/>
                    </a:lnTo>
                    <a:cubicBezTo>
                      <a:pt x="3055" y="3582"/>
                      <a:pt x="3285" y="3578"/>
                      <a:pt x="3583" y="3579"/>
                    </a:cubicBezTo>
                    <a:cubicBezTo>
                      <a:pt x="3532" y="2310"/>
                      <a:pt x="2970" y="1530"/>
                      <a:pt x="2557" y="1088"/>
                    </a:cubicBezTo>
                    <a:cubicBezTo>
                      <a:pt x="2144" y="646"/>
                      <a:pt x="1305" y="8"/>
                      <a:pt x="0" y="0"/>
                    </a:cubicBez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44">
                <a:extLst>
                  <a:ext uri="{FF2B5EF4-FFF2-40B4-BE49-F238E27FC236}">
                    <a16:creationId xmlns:a16="http://schemas.microsoft.com/office/drawing/2014/main" id="{04E4A20E-8255-45A5-9F2B-C46F6023873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810" y="3402"/>
                <a:ext cx="2157" cy="1278"/>
              </a:xfrm>
              <a:custGeom>
                <a:avLst/>
                <a:gdLst>
                  <a:gd name="T0" fmla="*/ 0 w 2157"/>
                  <a:gd name="T1" fmla="*/ 0 h 1278"/>
                  <a:gd name="T2" fmla="*/ 744 w 2157"/>
                  <a:gd name="T3" fmla="*/ 489 h 1278"/>
                  <a:gd name="T4" fmla="*/ 219 w 2157"/>
                  <a:gd name="T5" fmla="*/ 489 h 1278"/>
                  <a:gd name="T6" fmla="*/ 219 w 2157"/>
                  <a:gd name="T7" fmla="*/ 891 h 1278"/>
                  <a:gd name="T8" fmla="*/ 1614 w 2157"/>
                  <a:gd name="T9" fmla="*/ 891 h 1278"/>
                  <a:gd name="T10" fmla="*/ 1212 w 2157"/>
                  <a:gd name="T11" fmla="*/ 300 h 1278"/>
                  <a:gd name="T12" fmla="*/ 1476 w 2157"/>
                  <a:gd name="T13" fmla="*/ 39 h 1278"/>
                  <a:gd name="T14" fmla="*/ 2157 w 2157"/>
                  <a:gd name="T15" fmla="*/ 1278 h 1278"/>
                  <a:gd name="T16" fmla="*/ 0 w 2157"/>
                  <a:gd name="T17" fmla="*/ 1278 h 1278"/>
                  <a:gd name="T18" fmla="*/ 0 w 2157"/>
                  <a:gd name="T19" fmla="*/ 0 h 1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57" h="1278">
                    <a:moveTo>
                      <a:pt x="0" y="0"/>
                    </a:moveTo>
                    <a:cubicBezTo>
                      <a:pt x="417" y="120"/>
                      <a:pt x="744" y="489"/>
                      <a:pt x="744" y="489"/>
                    </a:cubicBezTo>
                    <a:lnTo>
                      <a:pt x="219" y="489"/>
                    </a:lnTo>
                    <a:lnTo>
                      <a:pt x="219" y="891"/>
                    </a:lnTo>
                    <a:cubicBezTo>
                      <a:pt x="219" y="891"/>
                      <a:pt x="1323" y="891"/>
                      <a:pt x="1614" y="891"/>
                    </a:cubicBezTo>
                    <a:cubicBezTo>
                      <a:pt x="1482" y="558"/>
                      <a:pt x="1338" y="441"/>
                      <a:pt x="1212" y="300"/>
                    </a:cubicBezTo>
                    <a:cubicBezTo>
                      <a:pt x="1335" y="177"/>
                      <a:pt x="1348" y="166"/>
                      <a:pt x="1476" y="39"/>
                    </a:cubicBezTo>
                    <a:cubicBezTo>
                      <a:pt x="2028" y="624"/>
                      <a:pt x="2157" y="1278"/>
                      <a:pt x="2157" y="1278"/>
                    </a:cubicBezTo>
                    <a:lnTo>
                      <a:pt x="0" y="1278"/>
                    </a:lnTo>
                    <a:cubicBezTo>
                      <a:pt x="0" y="1278"/>
                      <a:pt x="0" y="63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9" name="Group 45">
              <a:extLst>
                <a:ext uri="{FF2B5EF4-FFF2-40B4-BE49-F238E27FC236}">
                  <a16:creationId xmlns:a16="http://schemas.microsoft.com/office/drawing/2014/main" id="{8EE3691C-9640-4D5F-AFBA-BDAE7962DF5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2450" y="1908"/>
              <a:ext cx="3583" cy="3584"/>
              <a:chOff x="6023" y="1920"/>
              <a:chExt cx="3583" cy="3582"/>
            </a:xfrm>
          </p:grpSpPr>
          <p:sp>
            <p:nvSpPr>
              <p:cNvPr id="16" name="Freeform 46">
                <a:extLst>
                  <a:ext uri="{FF2B5EF4-FFF2-40B4-BE49-F238E27FC236}">
                    <a16:creationId xmlns:a16="http://schemas.microsoft.com/office/drawing/2014/main" id="{32EA2C2A-E3AD-4623-B260-ED869E05039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023" y="1920"/>
                <a:ext cx="3583" cy="3582"/>
              </a:xfrm>
              <a:custGeom>
                <a:avLst/>
                <a:gdLst>
                  <a:gd name="T0" fmla="*/ 0 w 3583"/>
                  <a:gd name="T1" fmla="*/ 0 h 3582"/>
                  <a:gd name="T2" fmla="*/ 1 w 3583"/>
                  <a:gd name="T3" fmla="*/ 528 h 3582"/>
                  <a:gd name="T4" fmla="*/ 1912 w 3583"/>
                  <a:gd name="T5" fmla="*/ 1188 h 3582"/>
                  <a:gd name="T6" fmla="*/ 1642 w 3583"/>
                  <a:gd name="T7" fmla="*/ 1461 h 3582"/>
                  <a:gd name="T8" fmla="*/ 285 w 3583"/>
                  <a:gd name="T9" fmla="*/ 915 h 3582"/>
                  <a:gd name="T10" fmla="*/ 292 w 3583"/>
                  <a:gd name="T11" fmla="*/ 3263 h 3582"/>
                  <a:gd name="T12" fmla="*/ 2010 w 3583"/>
                  <a:gd name="T13" fmla="*/ 3263 h 3582"/>
                  <a:gd name="T14" fmla="*/ 2011 w 3583"/>
                  <a:gd name="T15" fmla="*/ 3582 h 3582"/>
                  <a:gd name="T16" fmla="*/ 2428 w 3583"/>
                  <a:gd name="T17" fmla="*/ 3582 h 3582"/>
                  <a:gd name="T18" fmla="*/ 2428 w 3583"/>
                  <a:gd name="T19" fmla="*/ 3267 h 3582"/>
                  <a:gd name="T20" fmla="*/ 3055 w 3583"/>
                  <a:gd name="T21" fmla="*/ 3270 h 3582"/>
                  <a:gd name="T22" fmla="*/ 3055 w 3583"/>
                  <a:gd name="T23" fmla="*/ 3582 h 3582"/>
                  <a:gd name="T24" fmla="*/ 3583 w 3583"/>
                  <a:gd name="T25" fmla="*/ 3579 h 3582"/>
                  <a:gd name="T26" fmla="*/ 2557 w 3583"/>
                  <a:gd name="T27" fmla="*/ 1088 h 3582"/>
                  <a:gd name="T28" fmla="*/ 0 w 3583"/>
                  <a:gd name="T29" fmla="*/ 0 h 3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83" h="3582">
                    <a:moveTo>
                      <a:pt x="0" y="0"/>
                    </a:moveTo>
                    <a:cubicBezTo>
                      <a:pt x="0" y="264"/>
                      <a:pt x="1" y="528"/>
                      <a:pt x="1" y="528"/>
                    </a:cubicBezTo>
                    <a:cubicBezTo>
                      <a:pt x="1252" y="540"/>
                      <a:pt x="1906" y="1200"/>
                      <a:pt x="1912" y="1188"/>
                    </a:cubicBezTo>
                    <a:cubicBezTo>
                      <a:pt x="1755" y="1353"/>
                      <a:pt x="1889" y="1221"/>
                      <a:pt x="1642" y="1461"/>
                    </a:cubicBezTo>
                    <a:cubicBezTo>
                      <a:pt x="1349" y="1244"/>
                      <a:pt x="885" y="923"/>
                      <a:pt x="285" y="915"/>
                    </a:cubicBezTo>
                    <a:cubicBezTo>
                      <a:pt x="288" y="2104"/>
                      <a:pt x="292" y="3263"/>
                      <a:pt x="292" y="3263"/>
                    </a:cubicBezTo>
                    <a:lnTo>
                      <a:pt x="2010" y="3263"/>
                    </a:lnTo>
                    <a:lnTo>
                      <a:pt x="2011" y="3582"/>
                    </a:lnTo>
                    <a:lnTo>
                      <a:pt x="2428" y="3582"/>
                    </a:lnTo>
                    <a:lnTo>
                      <a:pt x="2428" y="3267"/>
                    </a:lnTo>
                    <a:lnTo>
                      <a:pt x="3055" y="3270"/>
                    </a:lnTo>
                    <a:lnTo>
                      <a:pt x="3055" y="3582"/>
                    </a:lnTo>
                    <a:cubicBezTo>
                      <a:pt x="3055" y="3582"/>
                      <a:pt x="3285" y="3578"/>
                      <a:pt x="3583" y="3579"/>
                    </a:cubicBezTo>
                    <a:cubicBezTo>
                      <a:pt x="3532" y="2310"/>
                      <a:pt x="2970" y="1530"/>
                      <a:pt x="2557" y="1088"/>
                    </a:cubicBezTo>
                    <a:cubicBezTo>
                      <a:pt x="2144" y="646"/>
                      <a:pt x="1305" y="8"/>
                      <a:pt x="0" y="0"/>
                    </a:cubicBez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47">
                <a:extLst>
                  <a:ext uri="{FF2B5EF4-FFF2-40B4-BE49-F238E27FC236}">
                    <a16:creationId xmlns:a16="http://schemas.microsoft.com/office/drawing/2014/main" id="{80528DFC-B8C0-4D51-B0D3-122555F873F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810" y="3402"/>
                <a:ext cx="2157" cy="1278"/>
              </a:xfrm>
              <a:custGeom>
                <a:avLst/>
                <a:gdLst>
                  <a:gd name="T0" fmla="*/ 0 w 2157"/>
                  <a:gd name="T1" fmla="*/ 0 h 1278"/>
                  <a:gd name="T2" fmla="*/ 744 w 2157"/>
                  <a:gd name="T3" fmla="*/ 489 h 1278"/>
                  <a:gd name="T4" fmla="*/ 219 w 2157"/>
                  <a:gd name="T5" fmla="*/ 489 h 1278"/>
                  <a:gd name="T6" fmla="*/ 219 w 2157"/>
                  <a:gd name="T7" fmla="*/ 891 h 1278"/>
                  <a:gd name="T8" fmla="*/ 1614 w 2157"/>
                  <a:gd name="T9" fmla="*/ 891 h 1278"/>
                  <a:gd name="T10" fmla="*/ 1212 w 2157"/>
                  <a:gd name="T11" fmla="*/ 300 h 1278"/>
                  <a:gd name="T12" fmla="*/ 1476 w 2157"/>
                  <a:gd name="T13" fmla="*/ 39 h 1278"/>
                  <a:gd name="T14" fmla="*/ 2157 w 2157"/>
                  <a:gd name="T15" fmla="*/ 1278 h 1278"/>
                  <a:gd name="T16" fmla="*/ 0 w 2157"/>
                  <a:gd name="T17" fmla="*/ 1278 h 1278"/>
                  <a:gd name="T18" fmla="*/ 0 w 2157"/>
                  <a:gd name="T19" fmla="*/ 0 h 1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57" h="1278">
                    <a:moveTo>
                      <a:pt x="0" y="0"/>
                    </a:moveTo>
                    <a:cubicBezTo>
                      <a:pt x="417" y="120"/>
                      <a:pt x="744" y="489"/>
                      <a:pt x="744" y="489"/>
                    </a:cubicBezTo>
                    <a:lnTo>
                      <a:pt x="219" y="489"/>
                    </a:lnTo>
                    <a:lnTo>
                      <a:pt x="219" y="891"/>
                    </a:lnTo>
                    <a:cubicBezTo>
                      <a:pt x="219" y="891"/>
                      <a:pt x="1323" y="891"/>
                      <a:pt x="1614" y="891"/>
                    </a:cubicBezTo>
                    <a:cubicBezTo>
                      <a:pt x="1482" y="558"/>
                      <a:pt x="1338" y="441"/>
                      <a:pt x="1212" y="300"/>
                    </a:cubicBezTo>
                    <a:cubicBezTo>
                      <a:pt x="1335" y="177"/>
                      <a:pt x="1348" y="166"/>
                      <a:pt x="1476" y="39"/>
                    </a:cubicBezTo>
                    <a:cubicBezTo>
                      <a:pt x="2028" y="624"/>
                      <a:pt x="2157" y="1278"/>
                      <a:pt x="2157" y="1278"/>
                    </a:cubicBezTo>
                    <a:lnTo>
                      <a:pt x="0" y="1278"/>
                    </a:lnTo>
                    <a:cubicBezTo>
                      <a:pt x="0" y="1278"/>
                      <a:pt x="0" y="63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" name="Group 48">
              <a:extLst>
                <a:ext uri="{FF2B5EF4-FFF2-40B4-BE49-F238E27FC236}">
                  <a16:creationId xmlns:a16="http://schemas.microsoft.com/office/drawing/2014/main" id="{EDE24598-0AB4-4710-A0FD-368305ACD74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V="1">
              <a:off x="6013" y="5468"/>
              <a:ext cx="3583" cy="3585"/>
              <a:chOff x="6023" y="1920"/>
              <a:chExt cx="3583" cy="3582"/>
            </a:xfrm>
          </p:grpSpPr>
          <p:sp>
            <p:nvSpPr>
              <p:cNvPr id="14" name="Freeform 49">
                <a:extLst>
                  <a:ext uri="{FF2B5EF4-FFF2-40B4-BE49-F238E27FC236}">
                    <a16:creationId xmlns:a16="http://schemas.microsoft.com/office/drawing/2014/main" id="{B7487D4B-9958-4CED-8160-08013D26CE3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023" y="1920"/>
                <a:ext cx="3583" cy="3582"/>
              </a:xfrm>
              <a:custGeom>
                <a:avLst/>
                <a:gdLst>
                  <a:gd name="T0" fmla="*/ 0 w 3583"/>
                  <a:gd name="T1" fmla="*/ 0 h 3582"/>
                  <a:gd name="T2" fmla="*/ 1 w 3583"/>
                  <a:gd name="T3" fmla="*/ 528 h 3582"/>
                  <a:gd name="T4" fmla="*/ 1912 w 3583"/>
                  <a:gd name="T5" fmla="*/ 1188 h 3582"/>
                  <a:gd name="T6" fmla="*/ 1642 w 3583"/>
                  <a:gd name="T7" fmla="*/ 1461 h 3582"/>
                  <a:gd name="T8" fmla="*/ 285 w 3583"/>
                  <a:gd name="T9" fmla="*/ 915 h 3582"/>
                  <a:gd name="T10" fmla="*/ 292 w 3583"/>
                  <a:gd name="T11" fmla="*/ 3263 h 3582"/>
                  <a:gd name="T12" fmla="*/ 2010 w 3583"/>
                  <a:gd name="T13" fmla="*/ 3263 h 3582"/>
                  <a:gd name="T14" fmla="*/ 2011 w 3583"/>
                  <a:gd name="T15" fmla="*/ 3582 h 3582"/>
                  <a:gd name="T16" fmla="*/ 2428 w 3583"/>
                  <a:gd name="T17" fmla="*/ 3582 h 3582"/>
                  <a:gd name="T18" fmla="*/ 2428 w 3583"/>
                  <a:gd name="T19" fmla="*/ 3267 h 3582"/>
                  <a:gd name="T20" fmla="*/ 3055 w 3583"/>
                  <a:gd name="T21" fmla="*/ 3270 h 3582"/>
                  <a:gd name="T22" fmla="*/ 3055 w 3583"/>
                  <a:gd name="T23" fmla="*/ 3582 h 3582"/>
                  <a:gd name="T24" fmla="*/ 3583 w 3583"/>
                  <a:gd name="T25" fmla="*/ 3579 h 3582"/>
                  <a:gd name="T26" fmla="*/ 2557 w 3583"/>
                  <a:gd name="T27" fmla="*/ 1088 h 3582"/>
                  <a:gd name="T28" fmla="*/ 0 w 3583"/>
                  <a:gd name="T29" fmla="*/ 0 h 3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83" h="3582">
                    <a:moveTo>
                      <a:pt x="0" y="0"/>
                    </a:moveTo>
                    <a:cubicBezTo>
                      <a:pt x="0" y="264"/>
                      <a:pt x="1" y="528"/>
                      <a:pt x="1" y="528"/>
                    </a:cubicBezTo>
                    <a:cubicBezTo>
                      <a:pt x="1252" y="540"/>
                      <a:pt x="1906" y="1200"/>
                      <a:pt x="1912" y="1188"/>
                    </a:cubicBezTo>
                    <a:cubicBezTo>
                      <a:pt x="1755" y="1353"/>
                      <a:pt x="1889" y="1221"/>
                      <a:pt x="1642" y="1461"/>
                    </a:cubicBezTo>
                    <a:cubicBezTo>
                      <a:pt x="1349" y="1244"/>
                      <a:pt x="885" y="923"/>
                      <a:pt x="285" y="915"/>
                    </a:cubicBezTo>
                    <a:cubicBezTo>
                      <a:pt x="288" y="2104"/>
                      <a:pt x="292" y="3263"/>
                      <a:pt x="292" y="3263"/>
                    </a:cubicBezTo>
                    <a:lnTo>
                      <a:pt x="2010" y="3263"/>
                    </a:lnTo>
                    <a:lnTo>
                      <a:pt x="2011" y="3582"/>
                    </a:lnTo>
                    <a:lnTo>
                      <a:pt x="2428" y="3582"/>
                    </a:lnTo>
                    <a:lnTo>
                      <a:pt x="2428" y="3267"/>
                    </a:lnTo>
                    <a:lnTo>
                      <a:pt x="3055" y="3270"/>
                    </a:lnTo>
                    <a:lnTo>
                      <a:pt x="3055" y="3582"/>
                    </a:lnTo>
                    <a:cubicBezTo>
                      <a:pt x="3055" y="3582"/>
                      <a:pt x="3285" y="3578"/>
                      <a:pt x="3583" y="3579"/>
                    </a:cubicBezTo>
                    <a:cubicBezTo>
                      <a:pt x="3532" y="2310"/>
                      <a:pt x="2970" y="1530"/>
                      <a:pt x="2557" y="1088"/>
                    </a:cubicBezTo>
                    <a:cubicBezTo>
                      <a:pt x="2144" y="646"/>
                      <a:pt x="1305" y="8"/>
                      <a:pt x="0" y="0"/>
                    </a:cubicBez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50">
                <a:extLst>
                  <a:ext uri="{FF2B5EF4-FFF2-40B4-BE49-F238E27FC236}">
                    <a16:creationId xmlns:a16="http://schemas.microsoft.com/office/drawing/2014/main" id="{F65850C7-D3D6-4751-BB73-169E120AEE4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810" y="3402"/>
                <a:ext cx="2157" cy="1278"/>
              </a:xfrm>
              <a:custGeom>
                <a:avLst/>
                <a:gdLst>
                  <a:gd name="T0" fmla="*/ 0 w 2157"/>
                  <a:gd name="T1" fmla="*/ 0 h 1278"/>
                  <a:gd name="T2" fmla="*/ 744 w 2157"/>
                  <a:gd name="T3" fmla="*/ 489 h 1278"/>
                  <a:gd name="T4" fmla="*/ 219 w 2157"/>
                  <a:gd name="T5" fmla="*/ 489 h 1278"/>
                  <a:gd name="T6" fmla="*/ 219 w 2157"/>
                  <a:gd name="T7" fmla="*/ 891 h 1278"/>
                  <a:gd name="T8" fmla="*/ 1614 w 2157"/>
                  <a:gd name="T9" fmla="*/ 891 h 1278"/>
                  <a:gd name="T10" fmla="*/ 1212 w 2157"/>
                  <a:gd name="T11" fmla="*/ 300 h 1278"/>
                  <a:gd name="T12" fmla="*/ 1476 w 2157"/>
                  <a:gd name="T13" fmla="*/ 39 h 1278"/>
                  <a:gd name="T14" fmla="*/ 2157 w 2157"/>
                  <a:gd name="T15" fmla="*/ 1278 h 1278"/>
                  <a:gd name="T16" fmla="*/ 0 w 2157"/>
                  <a:gd name="T17" fmla="*/ 1278 h 1278"/>
                  <a:gd name="T18" fmla="*/ 0 w 2157"/>
                  <a:gd name="T19" fmla="*/ 0 h 1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57" h="1278">
                    <a:moveTo>
                      <a:pt x="0" y="0"/>
                    </a:moveTo>
                    <a:cubicBezTo>
                      <a:pt x="417" y="120"/>
                      <a:pt x="744" y="489"/>
                      <a:pt x="744" y="489"/>
                    </a:cubicBezTo>
                    <a:lnTo>
                      <a:pt x="219" y="489"/>
                    </a:lnTo>
                    <a:lnTo>
                      <a:pt x="219" y="891"/>
                    </a:lnTo>
                    <a:cubicBezTo>
                      <a:pt x="219" y="891"/>
                      <a:pt x="1323" y="891"/>
                      <a:pt x="1614" y="891"/>
                    </a:cubicBezTo>
                    <a:cubicBezTo>
                      <a:pt x="1482" y="558"/>
                      <a:pt x="1338" y="441"/>
                      <a:pt x="1212" y="300"/>
                    </a:cubicBezTo>
                    <a:cubicBezTo>
                      <a:pt x="1335" y="177"/>
                      <a:pt x="1348" y="166"/>
                      <a:pt x="1476" y="39"/>
                    </a:cubicBezTo>
                    <a:cubicBezTo>
                      <a:pt x="2028" y="624"/>
                      <a:pt x="2157" y="1278"/>
                      <a:pt x="2157" y="1278"/>
                    </a:cubicBezTo>
                    <a:lnTo>
                      <a:pt x="0" y="1278"/>
                    </a:lnTo>
                    <a:cubicBezTo>
                      <a:pt x="0" y="1278"/>
                      <a:pt x="0" y="63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" name="Group 51">
              <a:extLst>
                <a:ext uri="{FF2B5EF4-FFF2-40B4-BE49-F238E27FC236}">
                  <a16:creationId xmlns:a16="http://schemas.microsoft.com/office/drawing/2014/main" id="{B01292E8-F811-4FC8-AAD1-BBE5F234D92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 flipV="1">
              <a:off x="2450" y="5468"/>
              <a:ext cx="3583" cy="3585"/>
              <a:chOff x="6023" y="1920"/>
              <a:chExt cx="3583" cy="3582"/>
            </a:xfrm>
          </p:grpSpPr>
          <p:sp>
            <p:nvSpPr>
              <p:cNvPr id="12" name="Freeform 52">
                <a:extLst>
                  <a:ext uri="{FF2B5EF4-FFF2-40B4-BE49-F238E27FC236}">
                    <a16:creationId xmlns:a16="http://schemas.microsoft.com/office/drawing/2014/main" id="{5C765A5E-3F45-4E24-A189-F139FA569FC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023" y="1920"/>
                <a:ext cx="3583" cy="3582"/>
              </a:xfrm>
              <a:custGeom>
                <a:avLst/>
                <a:gdLst>
                  <a:gd name="T0" fmla="*/ 0 w 3583"/>
                  <a:gd name="T1" fmla="*/ 0 h 3582"/>
                  <a:gd name="T2" fmla="*/ 1 w 3583"/>
                  <a:gd name="T3" fmla="*/ 528 h 3582"/>
                  <a:gd name="T4" fmla="*/ 1912 w 3583"/>
                  <a:gd name="T5" fmla="*/ 1188 h 3582"/>
                  <a:gd name="T6" fmla="*/ 1642 w 3583"/>
                  <a:gd name="T7" fmla="*/ 1461 h 3582"/>
                  <a:gd name="T8" fmla="*/ 285 w 3583"/>
                  <a:gd name="T9" fmla="*/ 915 h 3582"/>
                  <a:gd name="T10" fmla="*/ 292 w 3583"/>
                  <a:gd name="T11" fmla="*/ 3263 h 3582"/>
                  <a:gd name="T12" fmla="*/ 2010 w 3583"/>
                  <a:gd name="T13" fmla="*/ 3263 h 3582"/>
                  <a:gd name="T14" fmla="*/ 2011 w 3583"/>
                  <a:gd name="T15" fmla="*/ 3582 h 3582"/>
                  <a:gd name="T16" fmla="*/ 2428 w 3583"/>
                  <a:gd name="T17" fmla="*/ 3582 h 3582"/>
                  <a:gd name="T18" fmla="*/ 2428 w 3583"/>
                  <a:gd name="T19" fmla="*/ 3267 h 3582"/>
                  <a:gd name="T20" fmla="*/ 3055 w 3583"/>
                  <a:gd name="T21" fmla="*/ 3270 h 3582"/>
                  <a:gd name="T22" fmla="*/ 3055 w 3583"/>
                  <a:gd name="T23" fmla="*/ 3582 h 3582"/>
                  <a:gd name="T24" fmla="*/ 3583 w 3583"/>
                  <a:gd name="T25" fmla="*/ 3579 h 3582"/>
                  <a:gd name="T26" fmla="*/ 2557 w 3583"/>
                  <a:gd name="T27" fmla="*/ 1088 h 3582"/>
                  <a:gd name="T28" fmla="*/ 0 w 3583"/>
                  <a:gd name="T29" fmla="*/ 0 h 3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83" h="3582">
                    <a:moveTo>
                      <a:pt x="0" y="0"/>
                    </a:moveTo>
                    <a:cubicBezTo>
                      <a:pt x="0" y="264"/>
                      <a:pt x="1" y="528"/>
                      <a:pt x="1" y="528"/>
                    </a:cubicBezTo>
                    <a:cubicBezTo>
                      <a:pt x="1252" y="540"/>
                      <a:pt x="1906" y="1200"/>
                      <a:pt x="1912" y="1188"/>
                    </a:cubicBezTo>
                    <a:cubicBezTo>
                      <a:pt x="1755" y="1353"/>
                      <a:pt x="1889" y="1221"/>
                      <a:pt x="1642" y="1461"/>
                    </a:cubicBezTo>
                    <a:cubicBezTo>
                      <a:pt x="1349" y="1244"/>
                      <a:pt x="885" y="923"/>
                      <a:pt x="285" y="915"/>
                    </a:cubicBezTo>
                    <a:cubicBezTo>
                      <a:pt x="288" y="2104"/>
                      <a:pt x="292" y="3263"/>
                      <a:pt x="292" y="3263"/>
                    </a:cubicBezTo>
                    <a:lnTo>
                      <a:pt x="2010" y="3263"/>
                    </a:lnTo>
                    <a:lnTo>
                      <a:pt x="2011" y="3582"/>
                    </a:lnTo>
                    <a:lnTo>
                      <a:pt x="2428" y="3582"/>
                    </a:lnTo>
                    <a:lnTo>
                      <a:pt x="2428" y="3267"/>
                    </a:lnTo>
                    <a:lnTo>
                      <a:pt x="3055" y="3270"/>
                    </a:lnTo>
                    <a:lnTo>
                      <a:pt x="3055" y="3582"/>
                    </a:lnTo>
                    <a:cubicBezTo>
                      <a:pt x="3055" y="3582"/>
                      <a:pt x="3285" y="3578"/>
                      <a:pt x="3583" y="3579"/>
                    </a:cubicBezTo>
                    <a:cubicBezTo>
                      <a:pt x="3532" y="2310"/>
                      <a:pt x="2970" y="1530"/>
                      <a:pt x="2557" y="1088"/>
                    </a:cubicBezTo>
                    <a:cubicBezTo>
                      <a:pt x="2144" y="646"/>
                      <a:pt x="1305" y="8"/>
                      <a:pt x="0" y="0"/>
                    </a:cubicBez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53">
                <a:extLst>
                  <a:ext uri="{FF2B5EF4-FFF2-40B4-BE49-F238E27FC236}">
                    <a16:creationId xmlns:a16="http://schemas.microsoft.com/office/drawing/2014/main" id="{C32C2E4B-204E-4B8E-8BEE-EE524201D66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810" y="3402"/>
                <a:ext cx="2157" cy="1278"/>
              </a:xfrm>
              <a:custGeom>
                <a:avLst/>
                <a:gdLst>
                  <a:gd name="T0" fmla="*/ 0 w 2157"/>
                  <a:gd name="T1" fmla="*/ 0 h 1278"/>
                  <a:gd name="T2" fmla="*/ 744 w 2157"/>
                  <a:gd name="T3" fmla="*/ 489 h 1278"/>
                  <a:gd name="T4" fmla="*/ 219 w 2157"/>
                  <a:gd name="T5" fmla="*/ 489 h 1278"/>
                  <a:gd name="T6" fmla="*/ 219 w 2157"/>
                  <a:gd name="T7" fmla="*/ 891 h 1278"/>
                  <a:gd name="T8" fmla="*/ 1614 w 2157"/>
                  <a:gd name="T9" fmla="*/ 891 h 1278"/>
                  <a:gd name="T10" fmla="*/ 1212 w 2157"/>
                  <a:gd name="T11" fmla="*/ 300 h 1278"/>
                  <a:gd name="T12" fmla="*/ 1476 w 2157"/>
                  <a:gd name="T13" fmla="*/ 39 h 1278"/>
                  <a:gd name="T14" fmla="*/ 2157 w 2157"/>
                  <a:gd name="T15" fmla="*/ 1278 h 1278"/>
                  <a:gd name="T16" fmla="*/ 0 w 2157"/>
                  <a:gd name="T17" fmla="*/ 1278 h 1278"/>
                  <a:gd name="T18" fmla="*/ 0 w 2157"/>
                  <a:gd name="T19" fmla="*/ 0 h 1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57" h="1278">
                    <a:moveTo>
                      <a:pt x="0" y="0"/>
                    </a:moveTo>
                    <a:cubicBezTo>
                      <a:pt x="417" y="120"/>
                      <a:pt x="744" y="489"/>
                      <a:pt x="744" y="489"/>
                    </a:cubicBezTo>
                    <a:lnTo>
                      <a:pt x="219" y="489"/>
                    </a:lnTo>
                    <a:lnTo>
                      <a:pt x="219" y="891"/>
                    </a:lnTo>
                    <a:cubicBezTo>
                      <a:pt x="219" y="891"/>
                      <a:pt x="1323" y="891"/>
                      <a:pt x="1614" y="891"/>
                    </a:cubicBezTo>
                    <a:cubicBezTo>
                      <a:pt x="1482" y="558"/>
                      <a:pt x="1338" y="441"/>
                      <a:pt x="1212" y="300"/>
                    </a:cubicBezTo>
                    <a:cubicBezTo>
                      <a:pt x="1335" y="177"/>
                      <a:pt x="1348" y="166"/>
                      <a:pt x="1476" y="39"/>
                    </a:cubicBezTo>
                    <a:cubicBezTo>
                      <a:pt x="2028" y="624"/>
                      <a:pt x="2157" y="1278"/>
                      <a:pt x="2157" y="1278"/>
                    </a:cubicBezTo>
                    <a:lnTo>
                      <a:pt x="0" y="1278"/>
                    </a:lnTo>
                    <a:cubicBezTo>
                      <a:pt x="0" y="1278"/>
                      <a:pt x="0" y="63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50B564B-0524-4B2C-B141-0216CC609B78}"/>
              </a:ext>
            </a:extLst>
          </p:cNvPr>
          <p:cNvSpPr txBox="1"/>
          <p:nvPr/>
        </p:nvSpPr>
        <p:spPr>
          <a:xfrm>
            <a:off x="6267956" y="3310784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CDCA2F4B-4D11-47F9-9028-25D0D8B17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7367" y="4813308"/>
            <a:ext cx="7459849" cy="56110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DFEFA2FA-4D8F-41F3-ADE9-318B7C918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366" y="3800497"/>
            <a:ext cx="1124641" cy="112464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26ADBDA-B2C3-4CDA-9E9B-22E35C01F8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0263" y="3843756"/>
            <a:ext cx="1063054" cy="108138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F4FCC0ED-1224-49E9-94DC-FC70762280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3741" y="3822126"/>
            <a:ext cx="1090705" cy="108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41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8D3E73A-D446-4954-B13C-F62E356AD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214" y="636862"/>
            <a:ext cx="9934469" cy="4645352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01994EB9-0481-48E5-8CDE-D49B1D38D861}"/>
              </a:ext>
            </a:extLst>
          </p:cNvPr>
          <p:cNvCxnSpPr>
            <a:cxnSpLocks/>
          </p:cNvCxnSpPr>
          <p:nvPr/>
        </p:nvCxnSpPr>
        <p:spPr>
          <a:xfrm>
            <a:off x="3200003" y="1139983"/>
            <a:ext cx="0" cy="136879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047F4CD2-BFE4-4ED2-86C4-4130998D1D3C}"/>
              </a:ext>
            </a:extLst>
          </p:cNvPr>
          <p:cNvSpPr txBox="1"/>
          <p:nvPr/>
        </p:nvSpPr>
        <p:spPr>
          <a:xfrm>
            <a:off x="10263175" y="701827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D58FB0BF-2D94-4D5B-91C7-333A0B9ED082}"/>
              </a:ext>
            </a:extLst>
          </p:cNvPr>
          <p:cNvCxnSpPr>
            <a:cxnSpLocks/>
          </p:cNvCxnSpPr>
          <p:nvPr/>
        </p:nvCxnSpPr>
        <p:spPr>
          <a:xfrm>
            <a:off x="7953900" y="3429000"/>
            <a:ext cx="0" cy="136879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D7AE35C2-0385-4093-B274-452C54F556B4}"/>
              </a:ext>
            </a:extLst>
          </p:cNvPr>
          <p:cNvSpPr txBox="1"/>
          <p:nvPr/>
        </p:nvSpPr>
        <p:spPr>
          <a:xfrm>
            <a:off x="6276194" y="2959538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56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E71044E-1E09-4182-A2F6-554E4B469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957" y="523782"/>
            <a:ext cx="9285344" cy="4740676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4A03C302-EC3A-4B77-AA91-89FF18F889FB}"/>
              </a:ext>
            </a:extLst>
          </p:cNvPr>
          <p:cNvSpPr/>
          <p:nvPr/>
        </p:nvSpPr>
        <p:spPr>
          <a:xfrm>
            <a:off x="1929204" y="2011681"/>
            <a:ext cx="337073" cy="365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ED9364F-02DD-4A3F-BA43-97E887EA581C}"/>
              </a:ext>
            </a:extLst>
          </p:cNvPr>
          <p:cNvSpPr/>
          <p:nvPr/>
        </p:nvSpPr>
        <p:spPr>
          <a:xfrm>
            <a:off x="1930995" y="1629785"/>
            <a:ext cx="337073" cy="365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7B9DD27-3508-4FDF-B192-DA6BB08653D9}"/>
              </a:ext>
            </a:extLst>
          </p:cNvPr>
          <p:cNvSpPr/>
          <p:nvPr/>
        </p:nvSpPr>
        <p:spPr>
          <a:xfrm>
            <a:off x="1468417" y="2117463"/>
            <a:ext cx="337073" cy="365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BF71E9D-F965-432E-BA83-70968B30EFFD}"/>
              </a:ext>
            </a:extLst>
          </p:cNvPr>
          <p:cNvSpPr/>
          <p:nvPr/>
        </p:nvSpPr>
        <p:spPr>
          <a:xfrm>
            <a:off x="1122372" y="2122837"/>
            <a:ext cx="337073" cy="365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8B804F8-16F8-43B3-A767-21FC646708E5}"/>
              </a:ext>
            </a:extLst>
          </p:cNvPr>
          <p:cNvSpPr txBox="1"/>
          <p:nvPr/>
        </p:nvSpPr>
        <p:spPr>
          <a:xfrm>
            <a:off x="7881970" y="996924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27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A05E804-EB91-4753-B988-E2427535E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50" y="627614"/>
            <a:ext cx="9197429" cy="509087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8ED7071-4F3E-4B07-87F0-E1C905CFF400}"/>
              </a:ext>
            </a:extLst>
          </p:cNvPr>
          <p:cNvSpPr/>
          <p:nvPr/>
        </p:nvSpPr>
        <p:spPr>
          <a:xfrm>
            <a:off x="6590032" y="1922854"/>
            <a:ext cx="312381" cy="313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9121C89-1F9A-4525-909F-4E0BDD8E23A9}"/>
              </a:ext>
            </a:extLst>
          </p:cNvPr>
          <p:cNvSpPr/>
          <p:nvPr/>
        </p:nvSpPr>
        <p:spPr>
          <a:xfrm>
            <a:off x="6914862" y="1923729"/>
            <a:ext cx="312381" cy="313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8E73ED0-326C-43E3-A743-3D24EA6B2CC5}"/>
              </a:ext>
            </a:extLst>
          </p:cNvPr>
          <p:cNvSpPr/>
          <p:nvPr/>
        </p:nvSpPr>
        <p:spPr>
          <a:xfrm>
            <a:off x="7224016" y="1924597"/>
            <a:ext cx="312381" cy="313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A8E4981-477A-45D0-9C3D-43F8AFE568AD}"/>
              </a:ext>
            </a:extLst>
          </p:cNvPr>
          <p:cNvSpPr/>
          <p:nvPr/>
        </p:nvSpPr>
        <p:spPr>
          <a:xfrm>
            <a:off x="7219662" y="1591063"/>
            <a:ext cx="312381" cy="313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D84DF26-E026-45E2-BC91-71F570C2EDCF}"/>
              </a:ext>
            </a:extLst>
          </p:cNvPr>
          <p:cNvSpPr/>
          <p:nvPr/>
        </p:nvSpPr>
        <p:spPr>
          <a:xfrm>
            <a:off x="7220532" y="1278426"/>
            <a:ext cx="312381" cy="313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640477D-DA12-48ED-85FB-00FA66C10C8A}"/>
              </a:ext>
            </a:extLst>
          </p:cNvPr>
          <p:cNvSpPr txBox="1"/>
          <p:nvPr/>
        </p:nvSpPr>
        <p:spPr>
          <a:xfrm>
            <a:off x="9275296" y="627614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7F3154B-CE51-425A-A6F9-EFF5DF9D3FBB}"/>
              </a:ext>
            </a:extLst>
          </p:cNvPr>
          <p:cNvSpPr/>
          <p:nvPr/>
        </p:nvSpPr>
        <p:spPr>
          <a:xfrm>
            <a:off x="6138274" y="4173477"/>
            <a:ext cx="312381" cy="313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1DC35C9-B48E-495E-8C7A-FDD4001AB50E}"/>
              </a:ext>
            </a:extLst>
          </p:cNvPr>
          <p:cNvSpPr/>
          <p:nvPr/>
        </p:nvSpPr>
        <p:spPr>
          <a:xfrm>
            <a:off x="6453961" y="4187087"/>
            <a:ext cx="312381" cy="313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311F042-215A-438A-961D-29D415693A33}"/>
              </a:ext>
            </a:extLst>
          </p:cNvPr>
          <p:cNvSpPr/>
          <p:nvPr/>
        </p:nvSpPr>
        <p:spPr>
          <a:xfrm>
            <a:off x="6467566" y="3865947"/>
            <a:ext cx="312381" cy="313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3766C67-3812-4E76-A0E3-20AD0272BCA6}"/>
              </a:ext>
            </a:extLst>
          </p:cNvPr>
          <p:cNvSpPr/>
          <p:nvPr/>
        </p:nvSpPr>
        <p:spPr>
          <a:xfrm>
            <a:off x="6783250" y="4181637"/>
            <a:ext cx="312381" cy="313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601D3C6-733E-4D05-B1D2-FAB22B092EA6}"/>
              </a:ext>
            </a:extLst>
          </p:cNvPr>
          <p:cNvSpPr txBox="1"/>
          <p:nvPr/>
        </p:nvSpPr>
        <p:spPr>
          <a:xfrm>
            <a:off x="7786674" y="2988383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20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7" grpId="0" animBg="1"/>
      <p:bldP spid="18" grpId="0" animBg="1"/>
      <p:bldP spid="19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C2BD71A-FD17-40D1-BB92-CFC949488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83" y="457237"/>
            <a:ext cx="7954555" cy="520345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5AA40D3-137C-43FF-A6C6-1666D434555A}"/>
              </a:ext>
            </a:extLst>
          </p:cNvPr>
          <p:cNvSpPr/>
          <p:nvPr/>
        </p:nvSpPr>
        <p:spPr>
          <a:xfrm>
            <a:off x="6309722" y="1048714"/>
            <a:ext cx="278858" cy="25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916ED11-92D1-4E35-8109-95DBF12793E9}"/>
              </a:ext>
            </a:extLst>
          </p:cNvPr>
          <p:cNvSpPr/>
          <p:nvPr/>
        </p:nvSpPr>
        <p:spPr>
          <a:xfrm>
            <a:off x="6306997" y="1325686"/>
            <a:ext cx="278858" cy="25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AD8CD8B-0346-425B-A11D-74AB3ADD89BA}"/>
              </a:ext>
            </a:extLst>
          </p:cNvPr>
          <p:cNvSpPr/>
          <p:nvPr/>
        </p:nvSpPr>
        <p:spPr>
          <a:xfrm>
            <a:off x="6312443" y="1600549"/>
            <a:ext cx="278858" cy="25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D5F5975-F8C3-47FE-9D7D-EAE91952F0CA}"/>
              </a:ext>
            </a:extLst>
          </p:cNvPr>
          <p:cNvSpPr/>
          <p:nvPr/>
        </p:nvSpPr>
        <p:spPr>
          <a:xfrm>
            <a:off x="6595478" y="1597827"/>
            <a:ext cx="278858" cy="25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EC7837F-07DE-4E17-892C-B9C2E5AC7BCD}"/>
              </a:ext>
            </a:extLst>
          </p:cNvPr>
          <p:cNvSpPr txBox="1"/>
          <p:nvPr/>
        </p:nvSpPr>
        <p:spPr>
          <a:xfrm>
            <a:off x="7028658" y="457237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8FD8687-55F3-41B1-9728-814F82E66E4F}"/>
              </a:ext>
            </a:extLst>
          </p:cNvPr>
          <p:cNvSpPr/>
          <p:nvPr/>
        </p:nvSpPr>
        <p:spPr>
          <a:xfrm>
            <a:off x="5995829" y="3889821"/>
            <a:ext cx="278858" cy="25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6EAA2E8-2688-4F17-9B26-89251894D91B}"/>
              </a:ext>
            </a:extLst>
          </p:cNvPr>
          <p:cNvSpPr/>
          <p:nvPr/>
        </p:nvSpPr>
        <p:spPr>
          <a:xfrm>
            <a:off x="5996842" y="4163337"/>
            <a:ext cx="278858" cy="25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39D11A8-034B-463E-83E3-59D87B326469}"/>
              </a:ext>
            </a:extLst>
          </p:cNvPr>
          <p:cNvSpPr/>
          <p:nvPr/>
        </p:nvSpPr>
        <p:spPr>
          <a:xfrm>
            <a:off x="6282461" y="4170397"/>
            <a:ext cx="278858" cy="25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45F19A0-86B0-434F-B288-E616A4C9FD60}"/>
              </a:ext>
            </a:extLst>
          </p:cNvPr>
          <p:cNvSpPr/>
          <p:nvPr/>
        </p:nvSpPr>
        <p:spPr>
          <a:xfrm>
            <a:off x="6555981" y="4165348"/>
            <a:ext cx="278858" cy="25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4F179AF-953D-4DB8-89BA-A8E69703ABF1}"/>
              </a:ext>
            </a:extLst>
          </p:cNvPr>
          <p:cNvSpPr txBox="1"/>
          <p:nvPr/>
        </p:nvSpPr>
        <p:spPr>
          <a:xfrm>
            <a:off x="6938886" y="3163997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50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EC6C600-095B-43E8-8743-8D61A9A9E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624" y="776210"/>
            <a:ext cx="9887893" cy="265279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50D5AC8-AFD6-43CD-B61D-5DBB5EA57672}"/>
              </a:ext>
            </a:extLst>
          </p:cNvPr>
          <p:cNvSpPr/>
          <p:nvPr/>
        </p:nvSpPr>
        <p:spPr>
          <a:xfrm>
            <a:off x="3376246" y="864158"/>
            <a:ext cx="221064" cy="24116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90BD7AD-7E19-465C-AF5A-B6B88BD22C7B}"/>
              </a:ext>
            </a:extLst>
          </p:cNvPr>
          <p:cNvGrpSpPr/>
          <p:nvPr/>
        </p:nvGrpSpPr>
        <p:grpSpPr>
          <a:xfrm>
            <a:off x="7276827" y="1700521"/>
            <a:ext cx="1462600" cy="809145"/>
            <a:chOff x="7276827" y="1700521"/>
            <a:chExt cx="1462600" cy="809145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7B756C6F-04B2-4E5E-8A72-175FD368617D}"/>
                </a:ext>
              </a:extLst>
            </p:cNvPr>
            <p:cNvCxnSpPr/>
            <p:nvPr/>
          </p:nvCxnSpPr>
          <p:spPr>
            <a:xfrm>
              <a:off x="7739508" y="1700521"/>
              <a:ext cx="0" cy="342078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366301CC-719C-4300-ACDC-9E6B5833A0BB}"/>
                </a:ext>
              </a:extLst>
            </p:cNvPr>
            <p:cNvCxnSpPr/>
            <p:nvPr/>
          </p:nvCxnSpPr>
          <p:spPr>
            <a:xfrm flipV="1">
              <a:off x="7607940" y="2042599"/>
              <a:ext cx="131568" cy="121700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77874733-EED5-4B27-A434-4D732DA1BC48}"/>
                </a:ext>
              </a:extLst>
            </p:cNvPr>
            <p:cNvCxnSpPr/>
            <p:nvPr/>
          </p:nvCxnSpPr>
          <p:spPr>
            <a:xfrm>
              <a:off x="7395238" y="2049177"/>
              <a:ext cx="0" cy="342078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FE3B376-5479-403E-969E-F1CF03888503}"/>
                </a:ext>
              </a:extLst>
            </p:cNvPr>
            <p:cNvCxnSpPr/>
            <p:nvPr/>
          </p:nvCxnSpPr>
          <p:spPr>
            <a:xfrm flipV="1">
              <a:off x="7276827" y="2387966"/>
              <a:ext cx="131568" cy="121700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AA8F8DA-76FE-4A46-819F-BC48EFAE27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39508" y="2049177"/>
              <a:ext cx="680866" cy="3289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70E45B17-F282-43A6-A826-B39265A093BA}"/>
                </a:ext>
              </a:extLst>
            </p:cNvPr>
            <p:cNvCxnSpPr>
              <a:cxnSpLocks/>
            </p:cNvCxnSpPr>
            <p:nvPr/>
          </p:nvCxnSpPr>
          <p:spPr>
            <a:xfrm>
              <a:off x="7408395" y="2387966"/>
              <a:ext cx="1331032" cy="0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00DC686B-477C-45E7-A86D-A67C4C698C00}"/>
              </a:ext>
            </a:extLst>
          </p:cNvPr>
          <p:cNvGrpSpPr/>
          <p:nvPr/>
        </p:nvGrpSpPr>
        <p:grpSpPr>
          <a:xfrm>
            <a:off x="7270563" y="1700521"/>
            <a:ext cx="468944" cy="823399"/>
            <a:chOff x="7270563" y="1700521"/>
            <a:chExt cx="468944" cy="823399"/>
          </a:xfrm>
        </p:grpSpPr>
        <p:sp>
          <p:nvSpPr>
            <p:cNvPr id="37" name="平行四边形 36">
              <a:extLst>
                <a:ext uri="{FF2B5EF4-FFF2-40B4-BE49-F238E27FC236}">
                  <a16:creationId xmlns:a16="http://schemas.microsoft.com/office/drawing/2014/main" id="{62F4DE66-6DFD-4053-9AD6-3DD3A577D837}"/>
                </a:ext>
              </a:extLst>
            </p:cNvPr>
            <p:cNvSpPr/>
            <p:nvPr/>
          </p:nvSpPr>
          <p:spPr>
            <a:xfrm rot="5400000" flipV="1">
              <a:off x="7438479" y="1873267"/>
              <a:ext cx="473773" cy="128282"/>
            </a:xfrm>
            <a:prstGeom prst="parallelogram">
              <a:avLst>
                <a:gd name="adj" fmla="val 9144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平行四边形 37">
              <a:extLst>
                <a:ext uri="{FF2B5EF4-FFF2-40B4-BE49-F238E27FC236}">
                  <a16:creationId xmlns:a16="http://schemas.microsoft.com/office/drawing/2014/main" id="{E8952322-8426-4DF8-AE43-308FB2CAD9CC}"/>
                </a:ext>
              </a:extLst>
            </p:cNvPr>
            <p:cNvSpPr/>
            <p:nvPr/>
          </p:nvSpPr>
          <p:spPr>
            <a:xfrm rot="5400000" flipV="1">
              <a:off x="7097817" y="2222893"/>
              <a:ext cx="473773" cy="128282"/>
            </a:xfrm>
            <a:prstGeom prst="parallelogram">
              <a:avLst>
                <a:gd name="adj" fmla="val 9144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4CA34081-7870-4A25-9856-BF0E7CF3DDDF}"/>
              </a:ext>
            </a:extLst>
          </p:cNvPr>
          <p:cNvSpPr txBox="1"/>
          <p:nvPr/>
        </p:nvSpPr>
        <p:spPr>
          <a:xfrm>
            <a:off x="7880305" y="823478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1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0DED910-BEF2-4259-A9AD-0B9BB53E6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525" y="835164"/>
            <a:ext cx="10904981" cy="30273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720806AC-9161-490A-A180-EBB09371CF56}"/>
                  </a:ext>
                </a:extLst>
              </p:cNvPr>
              <p:cNvSpPr/>
              <p:nvPr/>
            </p:nvSpPr>
            <p:spPr>
              <a:xfrm>
                <a:off x="4972049" y="1434058"/>
                <a:ext cx="6629401" cy="3981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由于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25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＜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33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＜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36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，于是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25</m:t>
                        </m:r>
                      </m:e>
                    </m:rad>
                    <m:r>
                      <a:rPr lang="zh-CN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＜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33</m:t>
                        </m:r>
                      </m:e>
                    </m:rad>
                    <m:r>
                      <a:rPr lang="zh-CN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＜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36</m:t>
                        </m:r>
                      </m:e>
                    </m:rad>
                  </m:oMath>
                </a14:m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，从而有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5</a:t>
                </a:r>
                <a14:m>
                  <m:oMath xmlns:m="http://schemas.openxmlformats.org/officeDocument/2006/math">
                    <m:r>
                      <a:rPr lang="zh-CN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＜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33</m:t>
                        </m:r>
                      </m:e>
                    </m:rad>
                    <m:r>
                      <a:rPr lang="zh-CN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＜</m:t>
                    </m:r>
                  </m:oMath>
                </a14:m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6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．</a:t>
                </a:r>
                <a:endParaRPr lang="zh-CN" alt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720806AC-9161-490A-A180-EBB09371CF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2049" y="1434058"/>
                <a:ext cx="6629401" cy="398186"/>
              </a:xfrm>
              <a:prstGeom prst="rect">
                <a:avLst/>
              </a:prstGeom>
              <a:blipFill>
                <a:blip r:embed="rId3"/>
                <a:stretch>
                  <a:fillRect l="-828" t="-4545" b="-227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3F646E7A-2902-41CC-A101-A9B30655073F}"/>
              </a:ext>
            </a:extLst>
          </p:cNvPr>
          <p:cNvSpPr txBox="1"/>
          <p:nvPr/>
        </p:nvSpPr>
        <p:spPr>
          <a:xfrm>
            <a:off x="4318873" y="1426283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6AE98642-D7E9-49C5-975C-1378C49B6C55}"/>
                  </a:ext>
                </a:extLst>
              </p:cNvPr>
              <p:cNvSpPr/>
              <p:nvPr/>
            </p:nvSpPr>
            <p:spPr>
              <a:xfrm>
                <a:off x="4972049" y="2400211"/>
                <a:ext cx="6629401" cy="408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由于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64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＜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65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＜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81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，于是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zh-CN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＜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zh-CN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＜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rad>
                  </m:oMath>
                </a14:m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，从而有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8</a:t>
                </a:r>
                <a14:m>
                  <m:oMath xmlns:m="http://schemas.openxmlformats.org/officeDocument/2006/math">
                    <m:r>
                      <a:rPr lang="zh-CN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＜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zh-CN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＜</m:t>
                    </m:r>
                    <m:r>
                      <a:rPr lang="en-US" altLang="zh-CN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9</m:t>
                    </m:r>
                  </m:oMath>
                </a14:m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．</a:t>
                </a:r>
                <a:endParaRPr lang="zh-CN" alt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6AE98642-D7E9-49C5-975C-1378C49B6C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2049" y="2400211"/>
                <a:ext cx="6629401" cy="408253"/>
              </a:xfrm>
              <a:prstGeom prst="rect">
                <a:avLst/>
              </a:prstGeom>
              <a:blipFill>
                <a:blip r:embed="rId4"/>
                <a:stretch>
                  <a:fillRect l="-828" t="-5970" b="-208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26CC2A19-2DD4-4708-B761-BF8A5482B13A}"/>
              </a:ext>
            </a:extLst>
          </p:cNvPr>
          <p:cNvSpPr txBox="1"/>
          <p:nvPr/>
        </p:nvSpPr>
        <p:spPr>
          <a:xfrm>
            <a:off x="4395073" y="2419671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02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8CF131D-D46D-496E-B686-91969F509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657" y="627837"/>
            <a:ext cx="10795092" cy="37573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D3C7CCCE-5B78-4A2C-9A1A-34E21D4913D0}"/>
                  </a:ext>
                </a:extLst>
              </p:cNvPr>
              <p:cNvSpPr/>
              <p:nvPr/>
            </p:nvSpPr>
            <p:spPr>
              <a:xfrm>
                <a:off x="5924549" y="1224334"/>
                <a:ext cx="3352801" cy="542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zh-CN" sz="20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原式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+2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+1</m:t>
                        </m:r>
                      </m:den>
                    </m:f>
                    <m:r>
                      <a:rPr lang="en-US" altLang="zh-CN" sz="2000" i="1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2(</m:t>
                        </m:r>
                        <m: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+1)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 </a:t>
                </a:r>
                <a:r>
                  <a:rPr lang="zh-CN" altLang="zh-CN" sz="20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2</a:t>
                </a:r>
                <a:r>
                  <a:rPr lang="zh-CN" altLang="zh-CN" sz="20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．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D3C7CCCE-5B78-4A2C-9A1A-34E21D4913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549" y="1224334"/>
                <a:ext cx="3352801" cy="542906"/>
              </a:xfrm>
              <a:prstGeom prst="rect">
                <a:avLst/>
              </a:prstGeom>
              <a:blipFill>
                <a:blip r:embed="rId3"/>
                <a:stretch>
                  <a:fillRect l="-2000" b="-67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80910792-B22F-4EDD-96BD-A861600895D6}"/>
              </a:ext>
            </a:extLst>
          </p:cNvPr>
          <p:cNvSpPr txBox="1"/>
          <p:nvPr/>
        </p:nvSpPr>
        <p:spPr>
          <a:xfrm>
            <a:off x="5394280" y="1311121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5A64311-3627-4A56-8101-137C74B659FA}"/>
                  </a:ext>
                </a:extLst>
              </p:cNvPr>
              <p:cNvSpPr txBox="1"/>
              <p:nvPr/>
            </p:nvSpPr>
            <p:spPr>
              <a:xfrm>
                <a:off x="6858000" y="2651874"/>
                <a:ext cx="4279343" cy="2496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试数法：</a:t>
                </a:r>
                <a:endParaRPr lang="en-US" altLang="zh-CN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分母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altLang="zh-CN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zh-CN" alt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zh-CN" alt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，</m:t>
                    </m:r>
                    <m:r>
                      <a:rPr lang="zh-CN" alt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故</m:t>
                    </m:r>
                    <m:r>
                      <a:rPr lang="en-US" altLang="zh-CN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zh-CN" alt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−1</m:t>
                    </m:r>
                  </m:oMath>
                </a14:m>
                <a:endParaRPr lang="en-US" altLang="zh-CN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取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</a:t>
                </a:r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，代入原式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zh-CN" altLang="en-US" dirty="0">
                    <a:solidFill>
                      <a:srgbClr val="C00000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，排除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  <a:p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取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</a:t>
                </a:r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，代入原式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zh-CN" altLang="en-US" dirty="0">
                    <a:solidFill>
                      <a:srgbClr val="C00000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+3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1+1</m:t>
                        </m:r>
                      </m:den>
                    </m:f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1+1</m:t>
                        </m:r>
                      </m:den>
                    </m:f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，排除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  <a:p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</a:t>
                </a:r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代入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endParaRPr lang="en-US" altLang="zh-CN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</a:t>
                </a:r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代入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1+3</m:t>
                        </m:r>
                      </m:num>
                      <m:den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1+1</m:t>
                        </m:r>
                      </m:den>
                    </m:f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=2</m:t>
                    </m:r>
                    <m:r>
                      <a:rPr lang="zh-CN" alt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故选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  <a:p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5A64311-3627-4A56-8101-137C74B659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2651874"/>
                <a:ext cx="4279343" cy="2496133"/>
              </a:xfrm>
              <a:prstGeom prst="rect">
                <a:avLst/>
              </a:prstGeom>
              <a:blipFill>
                <a:blip r:embed="rId4"/>
                <a:stretch>
                  <a:fillRect l="-1140" t="-17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14F81042-7DB5-4357-832C-DAC29D22EFEA}"/>
              </a:ext>
            </a:extLst>
          </p:cNvPr>
          <p:cNvSpPr txBox="1"/>
          <p:nvPr/>
        </p:nvSpPr>
        <p:spPr>
          <a:xfrm>
            <a:off x="5553054" y="2651874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36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8020217-DEA5-4E68-BEAD-37E63C999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322" y="726111"/>
            <a:ext cx="10172070" cy="3895049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D411D36C-4E97-42EF-A9E9-C53752CC25C9}"/>
              </a:ext>
            </a:extLst>
          </p:cNvPr>
          <p:cNvGrpSpPr/>
          <p:nvPr/>
        </p:nvGrpSpPr>
        <p:grpSpPr>
          <a:xfrm>
            <a:off x="2333625" y="2724150"/>
            <a:ext cx="1104900" cy="738664"/>
            <a:chOff x="2333625" y="2724150"/>
            <a:chExt cx="1104900" cy="738664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388006ED-6DE2-4315-A37B-191251B9DFA2}"/>
                </a:ext>
              </a:extLst>
            </p:cNvPr>
            <p:cNvSpPr txBox="1"/>
            <p:nvPr/>
          </p:nvSpPr>
          <p:spPr>
            <a:xfrm>
              <a:off x="2847975" y="3093482"/>
              <a:ext cx="590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A587082-BAD8-4D5F-B841-43AB27E196CA}"/>
                </a:ext>
              </a:extLst>
            </p:cNvPr>
            <p:cNvSpPr txBox="1"/>
            <p:nvPr/>
          </p:nvSpPr>
          <p:spPr>
            <a:xfrm>
              <a:off x="2333625" y="2724150"/>
              <a:ext cx="590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6F0ECDD-8ED4-48FD-8117-929542F985FE}"/>
                  </a:ext>
                </a:extLst>
              </p:cNvPr>
              <p:cNvSpPr txBox="1"/>
              <p:nvPr/>
            </p:nvSpPr>
            <p:spPr>
              <a:xfrm>
                <a:off x="4524375" y="2319082"/>
                <a:ext cx="3981450" cy="709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rgbClr val="C00000"/>
                    </a:solidFill>
                  </a:rPr>
                  <a:t>由勾股定理得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zh-CN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</m:rad>
                  </m:oMath>
                </a14:m>
                <a:endParaRPr lang="en-US" altLang="zh-CN" i="1" dirty="0">
                  <a:solidFill>
                    <a:srgbClr val="C00000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zh-CN" alt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∴</m:t>
                    </m:r>
                  </m:oMath>
                </a14:m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菱形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ABCD</a:t>
                </a:r>
                <a:r>
                  <a: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周长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=4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AB 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=4</a:t>
                </a:r>
                <a:r>
                  <a:rPr lang="en-US" altLang="zh-CN" dirty="0">
                    <a:solidFill>
                      <a:srgbClr val="C00000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</m:rad>
                  </m:oMath>
                </a14:m>
                <a:endParaRPr lang="zh-CN" altLang="en-US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6F0ECDD-8ED4-48FD-8117-929542F98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375" y="2319082"/>
                <a:ext cx="3981450" cy="709105"/>
              </a:xfrm>
              <a:prstGeom prst="rect">
                <a:avLst/>
              </a:prstGeom>
              <a:blipFill>
                <a:blip r:embed="rId3"/>
                <a:stretch>
                  <a:fillRect l="-1225" t="-1709" b="-119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4CE224DA-989D-4D36-B1B3-6BBF14B11B81}"/>
              </a:ext>
            </a:extLst>
          </p:cNvPr>
          <p:cNvSpPr txBox="1"/>
          <p:nvPr/>
        </p:nvSpPr>
        <p:spPr>
          <a:xfrm>
            <a:off x="4495800" y="1737878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16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205F2CF-B9C8-4D49-8481-7A38312BE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344" y="892016"/>
            <a:ext cx="10569832" cy="2731967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5975FEFC-6ECE-4FEB-BEBE-9B2EE967BCE0}"/>
              </a:ext>
            </a:extLst>
          </p:cNvPr>
          <p:cNvCxnSpPr/>
          <p:nvPr/>
        </p:nvCxnSpPr>
        <p:spPr>
          <a:xfrm>
            <a:off x="8275320" y="1732280"/>
            <a:ext cx="1661160" cy="165100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65B00AE9-6CC5-484F-BB22-01729B55C3A4}"/>
              </a:ext>
            </a:extLst>
          </p:cNvPr>
          <p:cNvCxnSpPr/>
          <p:nvPr/>
        </p:nvCxnSpPr>
        <p:spPr>
          <a:xfrm>
            <a:off x="9108440" y="1737360"/>
            <a:ext cx="828040" cy="1651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8A5C3E47-9212-4A5C-AD01-FA79612197EE}"/>
              </a:ext>
            </a:extLst>
          </p:cNvPr>
          <p:cNvGrpSpPr/>
          <p:nvPr/>
        </p:nvGrpSpPr>
        <p:grpSpPr>
          <a:xfrm>
            <a:off x="8275320" y="1732280"/>
            <a:ext cx="1661160" cy="1651000"/>
            <a:chOff x="8275320" y="1732280"/>
            <a:chExt cx="1661160" cy="1651000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D073F95C-05E8-4956-B967-256A40C4F8BC}"/>
                </a:ext>
              </a:extLst>
            </p:cNvPr>
            <p:cNvCxnSpPr/>
            <p:nvPr/>
          </p:nvCxnSpPr>
          <p:spPr>
            <a:xfrm>
              <a:off x="9936480" y="1732280"/>
              <a:ext cx="0" cy="16510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B7B09326-B1AB-4A3E-B7A5-2ED596C96F32}"/>
                </a:ext>
              </a:extLst>
            </p:cNvPr>
            <p:cNvCxnSpPr/>
            <p:nvPr/>
          </p:nvCxnSpPr>
          <p:spPr>
            <a:xfrm>
              <a:off x="8275320" y="1732280"/>
              <a:ext cx="0" cy="16510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693EDD85-197A-459D-9932-75CAAB84FE40}"/>
              </a:ext>
            </a:extLst>
          </p:cNvPr>
          <p:cNvGrpSpPr/>
          <p:nvPr/>
        </p:nvGrpSpPr>
        <p:grpSpPr>
          <a:xfrm>
            <a:off x="8273790" y="1732280"/>
            <a:ext cx="1662690" cy="1653540"/>
            <a:chOff x="8273790" y="1732280"/>
            <a:chExt cx="1662690" cy="1653540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16A63800-F4D4-4A15-9256-E5ECE00C39F3}"/>
                </a:ext>
              </a:extLst>
            </p:cNvPr>
            <p:cNvGrpSpPr/>
            <p:nvPr/>
          </p:nvGrpSpPr>
          <p:grpSpPr>
            <a:xfrm>
              <a:off x="9829800" y="1732280"/>
              <a:ext cx="106680" cy="121920"/>
              <a:chOff x="9850120" y="1732280"/>
              <a:chExt cx="86360" cy="71120"/>
            </a:xfrm>
          </p:grpSpPr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5A12FF1F-D6F5-477B-AE6B-70238297E2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50120" y="1732280"/>
                <a:ext cx="0" cy="7112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0C55F4BD-804F-4142-A2E0-A1E735BCE0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50120" y="1798320"/>
                <a:ext cx="86360" cy="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34F4CEC8-B002-4A54-A42E-92D026640E0F}"/>
                </a:ext>
              </a:extLst>
            </p:cNvPr>
            <p:cNvGrpSpPr/>
            <p:nvPr/>
          </p:nvGrpSpPr>
          <p:grpSpPr>
            <a:xfrm rot="10800000">
              <a:off x="8273790" y="3263900"/>
              <a:ext cx="106680" cy="121920"/>
              <a:chOff x="9850120" y="1732280"/>
              <a:chExt cx="86360" cy="71120"/>
            </a:xfrm>
          </p:grpSpPr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7A9859F9-77D5-4422-90DC-0AA370718C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50120" y="1732280"/>
                <a:ext cx="0" cy="7112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345407DF-1FDD-4242-A16A-426088AA25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50120" y="1798320"/>
                <a:ext cx="86360" cy="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3ED93F98-276F-4590-9F1D-960786912A01}"/>
              </a:ext>
            </a:extLst>
          </p:cNvPr>
          <p:cNvGrpSpPr/>
          <p:nvPr/>
        </p:nvGrpSpPr>
        <p:grpSpPr>
          <a:xfrm>
            <a:off x="8273790" y="1732280"/>
            <a:ext cx="1662690" cy="1651000"/>
            <a:chOff x="8273790" y="1732280"/>
            <a:chExt cx="1662690" cy="1651000"/>
          </a:xfrm>
        </p:grpSpPr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906B010A-5280-4164-8DCF-CB4AFE97672F}"/>
                </a:ext>
              </a:extLst>
            </p:cNvPr>
            <p:cNvCxnSpPr/>
            <p:nvPr/>
          </p:nvCxnSpPr>
          <p:spPr>
            <a:xfrm>
              <a:off x="9105900" y="1732280"/>
              <a:ext cx="830580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E71C3ED4-EA5D-4543-A646-8292DEDDE8A3}"/>
                </a:ext>
              </a:extLst>
            </p:cNvPr>
            <p:cNvCxnSpPr/>
            <p:nvPr/>
          </p:nvCxnSpPr>
          <p:spPr>
            <a:xfrm>
              <a:off x="8273790" y="3383280"/>
              <a:ext cx="830580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2A2F0DD5-7E65-476A-BE7A-8CBFA810A5DE}"/>
              </a:ext>
            </a:extLst>
          </p:cNvPr>
          <p:cNvGrpSpPr/>
          <p:nvPr/>
        </p:nvGrpSpPr>
        <p:grpSpPr>
          <a:xfrm>
            <a:off x="8681720" y="2470150"/>
            <a:ext cx="839470" cy="170180"/>
            <a:chOff x="8681720" y="2470150"/>
            <a:chExt cx="839470" cy="170180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4A8E639D-6DF9-4074-9C7F-2474AAE5B78B}"/>
                </a:ext>
              </a:extLst>
            </p:cNvPr>
            <p:cNvGrpSpPr/>
            <p:nvPr/>
          </p:nvGrpSpPr>
          <p:grpSpPr>
            <a:xfrm>
              <a:off x="8681720" y="2552700"/>
              <a:ext cx="70600" cy="87630"/>
              <a:chOff x="8681720" y="2552700"/>
              <a:chExt cx="70600" cy="87630"/>
            </a:xfrm>
          </p:grpSpPr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90365B50-37E9-495E-B789-F500EC93964D}"/>
                  </a:ext>
                </a:extLst>
              </p:cNvPr>
              <p:cNvCxnSpPr/>
              <p:nvPr/>
            </p:nvCxnSpPr>
            <p:spPr>
              <a:xfrm flipH="1">
                <a:off x="8681720" y="2552700"/>
                <a:ext cx="48000" cy="5842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54177643-738F-4322-BD57-CDCA1C7D96B3}"/>
                  </a:ext>
                </a:extLst>
              </p:cNvPr>
              <p:cNvCxnSpPr/>
              <p:nvPr/>
            </p:nvCxnSpPr>
            <p:spPr>
              <a:xfrm flipH="1">
                <a:off x="8704320" y="2581910"/>
                <a:ext cx="48000" cy="5842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46ABB23E-411D-4565-A629-13910396665E}"/>
                </a:ext>
              </a:extLst>
            </p:cNvPr>
            <p:cNvGrpSpPr/>
            <p:nvPr/>
          </p:nvGrpSpPr>
          <p:grpSpPr>
            <a:xfrm>
              <a:off x="9450590" y="2470150"/>
              <a:ext cx="70600" cy="87630"/>
              <a:chOff x="8681720" y="2552700"/>
              <a:chExt cx="70600" cy="87630"/>
            </a:xfrm>
          </p:grpSpPr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1C342158-3B7E-4703-A4D8-B12423772F3D}"/>
                  </a:ext>
                </a:extLst>
              </p:cNvPr>
              <p:cNvCxnSpPr/>
              <p:nvPr/>
            </p:nvCxnSpPr>
            <p:spPr>
              <a:xfrm flipH="1">
                <a:off x="8681720" y="2552700"/>
                <a:ext cx="48000" cy="5842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00200CE7-C943-42A7-922A-65BBAEB51F79}"/>
                  </a:ext>
                </a:extLst>
              </p:cNvPr>
              <p:cNvCxnSpPr/>
              <p:nvPr/>
            </p:nvCxnSpPr>
            <p:spPr>
              <a:xfrm flipH="1">
                <a:off x="8704320" y="2581910"/>
                <a:ext cx="48000" cy="5842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F2FFDA5-C786-422E-AFC6-3BFF64BDA2D4}"/>
              </a:ext>
            </a:extLst>
          </p:cNvPr>
          <p:cNvGrpSpPr/>
          <p:nvPr/>
        </p:nvGrpSpPr>
        <p:grpSpPr>
          <a:xfrm>
            <a:off x="9357361" y="2109356"/>
            <a:ext cx="579119" cy="369332"/>
            <a:chOff x="9357361" y="2109356"/>
            <a:chExt cx="579119" cy="369332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570FE270-C5E5-4E4F-B56A-3DD8AD10501C}"/>
                </a:ext>
              </a:extLst>
            </p:cNvPr>
            <p:cNvSpPr txBox="1"/>
            <p:nvPr/>
          </p:nvSpPr>
          <p:spPr>
            <a:xfrm>
              <a:off x="9377682" y="2109356"/>
              <a:ext cx="5587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zh-CN" alt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流程图: 接点 40">
              <a:extLst>
                <a:ext uri="{FF2B5EF4-FFF2-40B4-BE49-F238E27FC236}">
                  <a16:creationId xmlns:a16="http://schemas.microsoft.com/office/drawing/2014/main" id="{DAB8B35B-4E91-4490-B9CD-30652999618C}"/>
                </a:ext>
              </a:extLst>
            </p:cNvPr>
            <p:cNvSpPr/>
            <p:nvPr/>
          </p:nvSpPr>
          <p:spPr>
            <a:xfrm flipV="1">
              <a:off x="9357361" y="2253786"/>
              <a:ext cx="45720" cy="5771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0B05F968-8367-4B87-86B3-AA9141213A1C}"/>
              </a:ext>
            </a:extLst>
          </p:cNvPr>
          <p:cNvCxnSpPr/>
          <p:nvPr/>
        </p:nvCxnSpPr>
        <p:spPr>
          <a:xfrm flipV="1">
            <a:off x="8273790" y="3851830"/>
            <a:ext cx="1662690" cy="1651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DF248FDF-B2E7-4826-9060-050181AD85FE}"/>
              </a:ext>
            </a:extLst>
          </p:cNvPr>
          <p:cNvGrpSpPr/>
          <p:nvPr/>
        </p:nvGrpSpPr>
        <p:grpSpPr>
          <a:xfrm>
            <a:off x="7925812" y="3611127"/>
            <a:ext cx="1232339" cy="398603"/>
            <a:chOff x="7921822" y="3628311"/>
            <a:chExt cx="1232339" cy="398603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1854D5EC-4AEE-463C-9C64-284785D56421}"/>
                </a:ext>
              </a:extLst>
            </p:cNvPr>
            <p:cNvGrpSpPr/>
            <p:nvPr/>
          </p:nvGrpSpPr>
          <p:grpSpPr>
            <a:xfrm>
              <a:off x="8250931" y="3808264"/>
              <a:ext cx="903230" cy="76199"/>
              <a:chOff x="8250931" y="3808264"/>
              <a:chExt cx="903230" cy="76199"/>
            </a:xfrm>
          </p:grpSpPr>
          <p:sp>
            <p:nvSpPr>
              <p:cNvPr id="49" name="流程图: 接点 48">
                <a:extLst>
                  <a:ext uri="{FF2B5EF4-FFF2-40B4-BE49-F238E27FC236}">
                    <a16:creationId xmlns:a16="http://schemas.microsoft.com/office/drawing/2014/main" id="{2D280B19-530B-43D7-9AD2-5746070BEDA1}"/>
                  </a:ext>
                </a:extLst>
              </p:cNvPr>
              <p:cNvSpPr/>
              <p:nvPr/>
            </p:nvSpPr>
            <p:spPr>
              <a:xfrm flipV="1">
                <a:off x="9104371" y="3808264"/>
                <a:ext cx="49790" cy="45719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流程图: 接点 49">
                <a:extLst>
                  <a:ext uri="{FF2B5EF4-FFF2-40B4-BE49-F238E27FC236}">
                    <a16:creationId xmlns:a16="http://schemas.microsoft.com/office/drawing/2014/main" id="{9B8E33E5-2405-413A-A60B-B02B41F585D8}"/>
                  </a:ext>
                </a:extLst>
              </p:cNvPr>
              <p:cNvSpPr/>
              <p:nvPr/>
            </p:nvSpPr>
            <p:spPr>
              <a:xfrm flipV="1">
                <a:off x="8250931" y="3838744"/>
                <a:ext cx="49790" cy="45719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4AEE2098-8D25-4CCE-996D-4B2BE9B601E0}"/>
                </a:ext>
              </a:extLst>
            </p:cNvPr>
            <p:cNvSpPr txBox="1"/>
            <p:nvPr/>
          </p:nvSpPr>
          <p:spPr>
            <a:xfrm>
              <a:off x="7921822" y="3645914"/>
              <a:ext cx="39624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DE995290-25D5-4D56-BF36-C522AC8A6094}"/>
                </a:ext>
              </a:extLst>
            </p:cNvPr>
            <p:cNvSpPr/>
            <p:nvPr/>
          </p:nvSpPr>
          <p:spPr>
            <a:xfrm>
              <a:off x="8680235" y="3628311"/>
              <a:ext cx="325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3" name="文本框 52">
            <a:extLst>
              <a:ext uri="{FF2B5EF4-FFF2-40B4-BE49-F238E27FC236}">
                <a16:creationId xmlns:a16="http://schemas.microsoft.com/office/drawing/2014/main" id="{B058773D-3D75-41E7-AE46-0ED3ABBD1DE8}"/>
              </a:ext>
            </a:extLst>
          </p:cNvPr>
          <p:cNvSpPr txBox="1"/>
          <p:nvPr/>
        </p:nvSpPr>
        <p:spPr>
          <a:xfrm>
            <a:off x="9929870" y="3640623"/>
            <a:ext cx="39624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F49FD19D-1160-438B-8DBB-E70D47BCBE11}"/>
              </a:ext>
            </a:extLst>
          </p:cNvPr>
          <p:cNvSpPr txBox="1"/>
          <p:nvPr/>
        </p:nvSpPr>
        <p:spPr>
          <a:xfrm>
            <a:off x="7925812" y="5247560"/>
            <a:ext cx="39624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EB1B7B04-A517-4395-88AA-58F246106A40}"/>
              </a:ext>
            </a:extLst>
          </p:cNvPr>
          <p:cNvCxnSpPr/>
          <p:nvPr/>
        </p:nvCxnSpPr>
        <p:spPr>
          <a:xfrm>
            <a:off x="8282681" y="3862377"/>
            <a:ext cx="1661160" cy="165100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40999791-E95E-4A87-837E-F581ED579B3C}"/>
              </a:ext>
            </a:extLst>
          </p:cNvPr>
          <p:cNvSpPr txBox="1"/>
          <p:nvPr/>
        </p:nvSpPr>
        <p:spPr>
          <a:xfrm>
            <a:off x="10086338" y="5247560"/>
            <a:ext cx="39624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A'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5C9E7BA2-AFFA-4D8E-9B07-92DF30156349}"/>
              </a:ext>
            </a:extLst>
          </p:cNvPr>
          <p:cNvCxnSpPr>
            <a:cxnSpLocks/>
          </p:cNvCxnSpPr>
          <p:nvPr/>
        </p:nvCxnSpPr>
        <p:spPr>
          <a:xfrm>
            <a:off x="9149999" y="3818550"/>
            <a:ext cx="831194" cy="168401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B7E1DBB3-38C8-4139-8025-353861602554}"/>
              </a:ext>
            </a:extLst>
          </p:cNvPr>
          <p:cNvSpPr txBox="1"/>
          <p:nvPr/>
        </p:nvSpPr>
        <p:spPr>
          <a:xfrm>
            <a:off x="9459747" y="4239052"/>
            <a:ext cx="558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流程图: 接点 59">
            <a:extLst>
              <a:ext uri="{FF2B5EF4-FFF2-40B4-BE49-F238E27FC236}">
                <a16:creationId xmlns:a16="http://schemas.microsoft.com/office/drawing/2014/main" id="{F7BA7372-1A9F-4BB1-A158-1425A90DB026}"/>
              </a:ext>
            </a:extLst>
          </p:cNvPr>
          <p:cNvSpPr/>
          <p:nvPr/>
        </p:nvSpPr>
        <p:spPr>
          <a:xfrm flipV="1">
            <a:off x="9384721" y="4344390"/>
            <a:ext cx="45720" cy="5771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流程图: 接点 62">
            <a:extLst>
              <a:ext uri="{FF2B5EF4-FFF2-40B4-BE49-F238E27FC236}">
                <a16:creationId xmlns:a16="http://schemas.microsoft.com/office/drawing/2014/main" id="{99738183-31B0-4D54-BC6B-14B72C1F1FBC}"/>
              </a:ext>
            </a:extLst>
          </p:cNvPr>
          <p:cNvSpPr/>
          <p:nvPr/>
        </p:nvSpPr>
        <p:spPr>
          <a:xfrm flipV="1">
            <a:off x="9943521" y="5473712"/>
            <a:ext cx="45720" cy="5771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145520A1-8A79-4867-92B6-F9D4135D9F71}"/>
              </a:ext>
            </a:extLst>
          </p:cNvPr>
          <p:cNvSpPr txBox="1"/>
          <p:nvPr/>
        </p:nvSpPr>
        <p:spPr>
          <a:xfrm>
            <a:off x="6675015" y="1423908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F319E2C-084C-4EB9-8D78-A215BFB402E2}"/>
              </a:ext>
            </a:extLst>
          </p:cNvPr>
          <p:cNvSpPr txBox="1"/>
          <p:nvPr/>
        </p:nvSpPr>
        <p:spPr>
          <a:xfrm>
            <a:off x="1100831" y="3383280"/>
            <a:ext cx="5542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作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关于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的对称点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A′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，连接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A′E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交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于点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  <a:p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⸪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A′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关于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对称</a:t>
            </a:r>
            <a:endParaRPr lang="en-US" altLang="zh-C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PA′</a:t>
            </a:r>
          </a:p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PA′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A′E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6116E55-5EBB-4988-8E27-89EBA665E07E}"/>
                  </a:ext>
                </a:extLst>
              </p:cNvPr>
              <p:cNvSpPr txBox="1"/>
              <p:nvPr/>
            </p:nvSpPr>
            <p:spPr>
              <a:xfrm>
                <a:off x="1197034" y="4769427"/>
                <a:ext cx="376150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△</m:t>
                    </m:r>
                  </m:oMath>
                </a14:m>
                <a:r>
                  <a:rPr lang="en-US" altLang="zh-CN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ABF</a:t>
                </a:r>
                <a:r>
                  <a:rPr lang="zh-CN" altLang="zh-CN" dirty="0"/>
                  <a:t> ≌</a:t>
                </a:r>
                <a:r>
                  <a:rPr lang="zh-CN" altLang="en-US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△</m:t>
                    </m:r>
                  </m:oMath>
                </a14:m>
                <a:r>
                  <a:rPr lang="en-US" altLang="zh-CN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CDE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</a:t>
                </a:r>
                <a:r>
                  <a:rPr lang="en-US" altLang="zh-CN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SAS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</a:t>
                </a: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zh-CN" altLang="zh-CN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⸫</a:t>
                </a:r>
                <a:r>
                  <a:rPr lang="en-US" altLang="zh-CN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CE=AF</a:t>
                </a:r>
                <a:endParaRPr lang="zh-CN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6116E55-5EBB-4988-8E27-89EBA665E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034" y="4769427"/>
                <a:ext cx="3761509" cy="923330"/>
              </a:xfrm>
              <a:prstGeom prst="rect">
                <a:avLst/>
              </a:prstGeom>
              <a:blipFill>
                <a:blip r:embed="rId3"/>
                <a:stretch>
                  <a:fillRect l="-1297" t="-46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78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6" grpId="0"/>
      <p:bldP spid="59" grpId="0"/>
      <p:bldP spid="60" grpId="0" animBg="1"/>
      <p:bldP spid="63" grpId="0" animBg="1"/>
      <p:bldP spid="47" grpId="0"/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59F05CEA-DD65-460A-BDE2-5D53EB202223}"/>
              </a:ext>
            </a:extLst>
          </p:cNvPr>
          <p:cNvCxnSpPr/>
          <p:nvPr/>
        </p:nvCxnSpPr>
        <p:spPr>
          <a:xfrm>
            <a:off x="9790455" y="1889527"/>
            <a:ext cx="0" cy="162098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0A422703-196B-40D4-9598-24B79B53706D}"/>
              </a:ext>
            </a:extLst>
          </p:cNvPr>
          <p:cNvSpPr txBox="1"/>
          <p:nvPr/>
        </p:nvSpPr>
        <p:spPr>
          <a:xfrm>
            <a:off x="9644982" y="1566954"/>
            <a:ext cx="1091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275D3E8-7573-4E7E-9954-FA3D4EDDA4DC}"/>
              </a:ext>
            </a:extLst>
          </p:cNvPr>
          <p:cNvSpPr txBox="1"/>
          <p:nvPr/>
        </p:nvSpPr>
        <p:spPr>
          <a:xfrm>
            <a:off x="8694214" y="3356378"/>
            <a:ext cx="261654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46CB94E-3E15-4750-B696-1FAF1394BCA8}"/>
              </a:ext>
            </a:extLst>
          </p:cNvPr>
          <p:cNvSpPr txBox="1"/>
          <p:nvPr/>
        </p:nvSpPr>
        <p:spPr>
          <a:xfrm>
            <a:off x="10554187" y="3325844"/>
            <a:ext cx="1091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C55ED8A-F608-419C-845B-E2757CF499CF}"/>
              </a:ext>
            </a:extLst>
          </p:cNvPr>
          <p:cNvSpPr/>
          <p:nvPr/>
        </p:nvSpPr>
        <p:spPr>
          <a:xfrm>
            <a:off x="9618269" y="3462019"/>
            <a:ext cx="3097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065D7C9-F8FE-48F8-9B81-A17AF30F17B5}"/>
              </a:ext>
            </a:extLst>
          </p:cNvPr>
          <p:cNvGrpSpPr/>
          <p:nvPr/>
        </p:nvGrpSpPr>
        <p:grpSpPr>
          <a:xfrm>
            <a:off x="9006981" y="1873264"/>
            <a:ext cx="1587735" cy="1631824"/>
            <a:chOff x="8339047" y="2514148"/>
            <a:chExt cx="1587735" cy="1631824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A90386B8-5DD2-4B2A-BB51-2C9F0D449C40}"/>
                </a:ext>
              </a:extLst>
            </p:cNvPr>
            <p:cNvCxnSpPr/>
            <p:nvPr/>
          </p:nvCxnSpPr>
          <p:spPr>
            <a:xfrm flipH="1" flipV="1">
              <a:off x="8742218" y="3335481"/>
              <a:ext cx="1184564" cy="81049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232B9C2C-3C85-48E5-A938-9A1030AE5946}"/>
                </a:ext>
              </a:extLst>
            </p:cNvPr>
            <p:cNvGrpSpPr/>
            <p:nvPr/>
          </p:nvGrpSpPr>
          <p:grpSpPr>
            <a:xfrm>
              <a:off x="8339047" y="2514148"/>
              <a:ext cx="1569027" cy="1620982"/>
              <a:chOff x="8357755" y="2524990"/>
              <a:chExt cx="1569027" cy="1620982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A1F9DF30-FB8D-437E-8F78-90700210AD9C}"/>
                  </a:ext>
                </a:extLst>
              </p:cNvPr>
              <p:cNvCxnSpPr/>
              <p:nvPr/>
            </p:nvCxnSpPr>
            <p:spPr>
              <a:xfrm flipH="1">
                <a:off x="8357755" y="2524990"/>
                <a:ext cx="768927" cy="1620982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04A3F5E1-E9F0-4507-8091-917217AB7585}"/>
                  </a:ext>
                </a:extLst>
              </p:cNvPr>
              <p:cNvCxnSpPr/>
              <p:nvPr/>
            </p:nvCxnSpPr>
            <p:spPr>
              <a:xfrm>
                <a:off x="9137073" y="2524990"/>
                <a:ext cx="779318" cy="1620982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C315B1FC-F7C3-47BF-AF0D-126C0754C683}"/>
                  </a:ext>
                </a:extLst>
              </p:cNvPr>
              <p:cNvCxnSpPr/>
              <p:nvPr/>
            </p:nvCxnSpPr>
            <p:spPr>
              <a:xfrm flipH="1">
                <a:off x="8357755" y="4145972"/>
                <a:ext cx="156902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FE0E3426-8B9E-49F0-8E70-05F5127F89F4}"/>
                  </a:ext>
                </a:extLst>
              </p:cNvPr>
              <p:cNvCxnSpPr/>
              <p:nvPr/>
            </p:nvCxnSpPr>
            <p:spPr>
              <a:xfrm>
                <a:off x="8742218" y="3356263"/>
                <a:ext cx="394855" cy="55071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82A5845E-8741-4CAE-B85E-9B67532EA747}"/>
                  </a:ext>
                </a:extLst>
              </p:cNvPr>
              <p:cNvCxnSpPr/>
              <p:nvPr/>
            </p:nvCxnSpPr>
            <p:spPr>
              <a:xfrm flipH="1">
                <a:off x="8357755" y="3886200"/>
                <a:ext cx="768927" cy="259772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756A3054-77CB-40E3-9EEA-5D194536FC4B}"/>
                  </a:ext>
                </a:extLst>
              </p:cNvPr>
              <p:cNvSpPr/>
              <p:nvPr/>
            </p:nvSpPr>
            <p:spPr>
              <a:xfrm>
                <a:off x="9114561" y="3764745"/>
                <a:ext cx="3257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endParaRPr lang="zh-CN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B5BFFAE9-A71D-47A4-8888-9390A53C535F}"/>
              </a:ext>
            </a:extLst>
          </p:cNvPr>
          <p:cNvSpPr/>
          <p:nvPr/>
        </p:nvSpPr>
        <p:spPr>
          <a:xfrm>
            <a:off x="9109628" y="2515351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2200A2C3-8193-4D58-8081-FC126B38AA26}"/>
              </a:ext>
            </a:extLst>
          </p:cNvPr>
          <p:cNvSpPr/>
          <p:nvPr/>
        </p:nvSpPr>
        <p:spPr>
          <a:xfrm>
            <a:off x="9361040" y="2676035"/>
            <a:ext cx="45719" cy="45719"/>
          </a:xfrm>
          <a:prstGeom prst="ellips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DE581299-F96F-4E3B-8684-23B05002E410}"/>
              </a:ext>
            </a:extLst>
          </p:cNvPr>
          <p:cNvSpPr/>
          <p:nvPr/>
        </p:nvSpPr>
        <p:spPr>
          <a:xfrm>
            <a:off x="8993815" y="3486273"/>
            <a:ext cx="45719" cy="45719"/>
          </a:xfrm>
          <a:prstGeom prst="ellips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1209B0AF-D8D6-42C8-8B60-54D203951255}"/>
              </a:ext>
            </a:extLst>
          </p:cNvPr>
          <p:cNvSpPr/>
          <p:nvPr/>
        </p:nvSpPr>
        <p:spPr>
          <a:xfrm>
            <a:off x="10548997" y="3472419"/>
            <a:ext cx="45719" cy="45719"/>
          </a:xfrm>
          <a:prstGeom prst="ellips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61E43EFB-8524-4720-B88F-9C11ABEDC531}"/>
              </a:ext>
            </a:extLst>
          </p:cNvPr>
          <p:cNvGrpSpPr/>
          <p:nvPr/>
        </p:nvGrpSpPr>
        <p:grpSpPr>
          <a:xfrm>
            <a:off x="9754307" y="2689176"/>
            <a:ext cx="323629" cy="369332"/>
            <a:chOff x="9090534" y="3324639"/>
            <a:chExt cx="323629" cy="369332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E732E99A-16E5-49CE-8ACC-1ED41F97E013}"/>
                </a:ext>
              </a:extLst>
            </p:cNvPr>
            <p:cNvSpPr/>
            <p:nvPr/>
          </p:nvSpPr>
          <p:spPr>
            <a:xfrm>
              <a:off x="9109365" y="3571015"/>
              <a:ext cx="45719" cy="45719"/>
            </a:xfrm>
            <a:prstGeom prst="ellipse">
              <a:avLst/>
            </a:prstGeom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8FA99FEC-6D2B-4F65-B669-9C025D096CCD}"/>
                </a:ext>
              </a:extLst>
            </p:cNvPr>
            <p:cNvSpPr/>
            <p:nvPr/>
          </p:nvSpPr>
          <p:spPr>
            <a:xfrm>
              <a:off x="9090534" y="3324639"/>
              <a:ext cx="3236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zh-CN" alt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42558FDD-45A8-41B8-902D-CAB77B0DA24B}"/>
              </a:ext>
            </a:extLst>
          </p:cNvPr>
          <p:cNvCxnSpPr>
            <a:cxnSpLocks/>
          </p:cNvCxnSpPr>
          <p:nvPr/>
        </p:nvCxnSpPr>
        <p:spPr>
          <a:xfrm flipV="1">
            <a:off x="9018906" y="3494253"/>
            <a:ext cx="1548487" cy="112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E459BCAC-659D-47A8-95A9-58EFF0282A09}"/>
              </a:ext>
            </a:extLst>
          </p:cNvPr>
          <p:cNvCxnSpPr>
            <a:cxnSpLocks/>
          </p:cNvCxnSpPr>
          <p:nvPr/>
        </p:nvCxnSpPr>
        <p:spPr>
          <a:xfrm flipH="1" flipV="1">
            <a:off x="9397920" y="2687902"/>
            <a:ext cx="1157772" cy="7980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>
            <a:extLst>
              <a:ext uri="{FF2B5EF4-FFF2-40B4-BE49-F238E27FC236}">
                <a16:creationId xmlns:a16="http://schemas.microsoft.com/office/drawing/2014/main" id="{12910E56-928C-4682-A0C5-57E5CA7DE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376" y="1008455"/>
            <a:ext cx="11098913" cy="247369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FFDDBA98-AFA6-41CF-8B48-751AC704EC3B}"/>
              </a:ext>
            </a:extLst>
          </p:cNvPr>
          <p:cNvSpPr txBox="1"/>
          <p:nvPr/>
        </p:nvSpPr>
        <p:spPr>
          <a:xfrm>
            <a:off x="6046941" y="1585426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79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E18245E-A7AE-4B25-A835-54BB7744A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38" y="911716"/>
            <a:ext cx="10110131" cy="2387321"/>
          </a:xfrm>
          <a:prstGeom prst="rect">
            <a:avLst/>
          </a:prstGeom>
        </p:spPr>
      </p:pic>
      <p:sp>
        <p:nvSpPr>
          <p:cNvPr id="3" name="椭圆 2">
            <a:extLst>
              <a:ext uri="{FF2B5EF4-FFF2-40B4-BE49-F238E27FC236}">
                <a16:creationId xmlns:a16="http://schemas.microsoft.com/office/drawing/2014/main" id="{BAFDF22B-1EAE-452B-B97C-FDA00F9BF360}"/>
              </a:ext>
            </a:extLst>
          </p:cNvPr>
          <p:cNvSpPr/>
          <p:nvPr/>
        </p:nvSpPr>
        <p:spPr>
          <a:xfrm>
            <a:off x="9893215" y="1994599"/>
            <a:ext cx="45719" cy="45719"/>
          </a:xfrm>
          <a:prstGeom prst="ellips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24BDD40-6EDB-4A0C-855A-5A43E0594F0C}"/>
              </a:ext>
            </a:extLst>
          </p:cNvPr>
          <p:cNvSpPr/>
          <p:nvPr/>
        </p:nvSpPr>
        <p:spPr>
          <a:xfrm>
            <a:off x="8567798" y="1980747"/>
            <a:ext cx="45719" cy="45719"/>
          </a:xfrm>
          <a:prstGeom prst="ellips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CAEE7DDD-AB8E-4B67-81D5-C8F39AA499A1}"/>
              </a:ext>
            </a:extLst>
          </p:cNvPr>
          <p:cNvSpPr/>
          <p:nvPr/>
        </p:nvSpPr>
        <p:spPr>
          <a:xfrm>
            <a:off x="9441096" y="1984455"/>
            <a:ext cx="45719" cy="45719"/>
          </a:xfrm>
          <a:prstGeom prst="ellips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DFA084-7969-4244-A768-B7BE73BB1BC1}"/>
              </a:ext>
            </a:extLst>
          </p:cNvPr>
          <p:cNvSpPr txBox="1"/>
          <p:nvPr/>
        </p:nvSpPr>
        <p:spPr>
          <a:xfrm>
            <a:off x="9727567" y="1936224"/>
            <a:ext cx="68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551B3D-0BC6-4891-83C0-0F8FB1C0A3DD}"/>
              </a:ext>
            </a:extLst>
          </p:cNvPr>
          <p:cNvSpPr txBox="1"/>
          <p:nvPr/>
        </p:nvSpPr>
        <p:spPr>
          <a:xfrm>
            <a:off x="8368145" y="1976127"/>
            <a:ext cx="68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D17810A-3CA0-4F0B-BBDF-85F79FF9CDE4}"/>
              </a:ext>
            </a:extLst>
          </p:cNvPr>
          <p:cNvSpPr txBox="1"/>
          <p:nvPr/>
        </p:nvSpPr>
        <p:spPr>
          <a:xfrm>
            <a:off x="2952759" y="1599398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43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2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282B0B1-DA47-49F9-BF4C-3BEC55F47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488" y="788767"/>
            <a:ext cx="10400233" cy="19937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42614B3-EDCB-4FE7-9BFD-BF3156C61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126" y="1554637"/>
            <a:ext cx="1457528" cy="1476581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78BCA1D6-646A-457F-BFDA-1D5A20BAF70D}"/>
              </a:ext>
            </a:extLst>
          </p:cNvPr>
          <p:cNvGrpSpPr/>
          <p:nvPr/>
        </p:nvGrpSpPr>
        <p:grpSpPr>
          <a:xfrm>
            <a:off x="8811490" y="2214927"/>
            <a:ext cx="1625600" cy="1055937"/>
            <a:chOff x="8811490" y="2214927"/>
            <a:chExt cx="1625600" cy="1055937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2F402544-BA49-48E7-82E7-EB1F67C0F211}"/>
                </a:ext>
              </a:extLst>
            </p:cNvPr>
            <p:cNvSpPr txBox="1"/>
            <p:nvPr/>
          </p:nvSpPr>
          <p:spPr>
            <a:xfrm>
              <a:off x="9624290" y="2782528"/>
              <a:ext cx="812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AAB481C-FF78-4BA8-83DF-ED56CF5D85C6}"/>
                </a:ext>
              </a:extLst>
            </p:cNvPr>
            <p:cNvSpPr txBox="1"/>
            <p:nvPr/>
          </p:nvSpPr>
          <p:spPr>
            <a:xfrm>
              <a:off x="8811490" y="2901532"/>
              <a:ext cx="812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01C1112-C1E2-477D-914F-A15697E00530}"/>
                </a:ext>
              </a:extLst>
            </p:cNvPr>
            <p:cNvSpPr txBox="1"/>
            <p:nvPr/>
          </p:nvSpPr>
          <p:spPr>
            <a:xfrm>
              <a:off x="9217890" y="2214927"/>
              <a:ext cx="812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F027139-F6D1-4E6E-899E-0551F22D9C8C}"/>
                  </a:ext>
                </a:extLst>
              </p:cNvPr>
              <p:cNvSpPr txBox="1"/>
              <p:nvPr/>
            </p:nvSpPr>
            <p:spPr>
              <a:xfrm>
                <a:off x="8489126" y="3442818"/>
                <a:ext cx="1043710" cy="962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⸪6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²=12</a:t>
                </a:r>
              </a:p>
              <a:p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⸫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²=2</a:t>
                </a:r>
              </a:p>
              <a:p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a=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zh-CN" altLang="en-US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F027139-F6D1-4E6E-899E-0551F22D9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9126" y="3442818"/>
                <a:ext cx="1043710" cy="962251"/>
              </a:xfrm>
              <a:prstGeom prst="rect">
                <a:avLst/>
              </a:prstGeom>
              <a:blipFill>
                <a:blip r:embed="rId4"/>
                <a:stretch>
                  <a:fillRect l="-5263" t="-3797" b="-82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5A151176-4746-4E31-8C09-7339CC266F8B}"/>
              </a:ext>
            </a:extLst>
          </p:cNvPr>
          <p:cNvSpPr txBox="1"/>
          <p:nvPr/>
        </p:nvSpPr>
        <p:spPr>
          <a:xfrm>
            <a:off x="8601386" y="920878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60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2EC79D1-7D13-458E-89E9-EC7E1BD36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52" y="745421"/>
            <a:ext cx="10102993" cy="43943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BD38ACB-0E77-4961-9937-CD4174046C22}"/>
                  </a:ext>
                </a:extLst>
              </p:cNvPr>
              <p:cNvSpPr txBox="1"/>
              <p:nvPr/>
            </p:nvSpPr>
            <p:spPr>
              <a:xfrm>
                <a:off x="5883564" y="3620655"/>
                <a:ext cx="5791200" cy="787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rgbClr val="C00000"/>
                    </a:solidFill>
                  </a:rPr>
                  <a:t>加权平均数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zh-CN" alt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+…</m:t>
                        </m:r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zh-CN" altLang="en-US" dirty="0">
                    <a:solidFill>
                      <a:srgbClr val="C00000"/>
                    </a:solidFill>
                  </a:rPr>
                  <a:t>，其中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zh-CN" alt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，</m:t>
                    </m:r>
                    <m:sSub>
                      <m:sSub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zh-CN" alt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rgbClr val="C00000"/>
                    </a:solidFill>
                  </a:rPr>
                  <a:t>分别是数据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zh-CN" alt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，</m:t>
                    </m:r>
                    <m:sSub>
                      <m:sSub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zh-CN" alt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rgbClr val="C00000"/>
                    </a:solidFill>
                  </a:rPr>
                  <a:t>的权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BD38ACB-0E77-4961-9937-CD4174046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3564" y="3620655"/>
                <a:ext cx="5791200" cy="787908"/>
              </a:xfrm>
              <a:prstGeom prst="rect">
                <a:avLst/>
              </a:prstGeom>
              <a:blipFill>
                <a:blip r:embed="rId3"/>
                <a:stretch>
                  <a:fillRect l="-842" t="-1550" b="-100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87FAC181-0E68-40F9-8E64-568FBC999B22}"/>
                  </a:ext>
                </a:extLst>
              </p:cNvPr>
              <p:cNvSpPr txBox="1"/>
              <p:nvPr/>
            </p:nvSpPr>
            <p:spPr>
              <a:xfrm>
                <a:off x="6022108" y="4557861"/>
                <a:ext cx="5652656" cy="1710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zh-CN" alt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zh-CN" altLang="en-US" baseline="-25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甲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86</m:t>
                        </m:r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×6+90×4</m:t>
                        </m:r>
                      </m:num>
                      <m:den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6+4</m:t>
                        </m:r>
                      </m:den>
                    </m:f>
                    <m:r>
                      <a:rPr lang="en-US" altLang="zh-CN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87.6      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zh-CN" alt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zh-CN" altLang="en-US" b="0" i="1" baseline="-250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乙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92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×6+</m:t>
                        </m:r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83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×4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6+4</m:t>
                        </m:r>
                      </m:den>
                    </m:f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88.4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zh-CN" alt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zh-CN" altLang="en-US" b="0" i="1" baseline="-250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丙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×6+</m:t>
                        </m:r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83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×4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6+4</m:t>
                        </m:r>
                      </m:den>
                    </m:f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87.2        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zh-CN" alt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zh-CN" altLang="en-US" baseline="-25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丁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×6+9</m:t>
                        </m:r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×4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6+4</m:t>
                        </m:r>
                      </m:den>
                    </m:f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86.6</a:t>
                </a:r>
                <a:endParaRPr lang="zh-CN" altLang="en-US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87FAC181-0E68-40F9-8E64-568FBC999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2108" y="4557861"/>
                <a:ext cx="5652656" cy="17102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29D170B3-B253-409C-AE0F-CF6D6B28AD6C}"/>
              </a:ext>
            </a:extLst>
          </p:cNvPr>
          <p:cNvSpPr txBox="1"/>
          <p:nvPr/>
        </p:nvSpPr>
        <p:spPr>
          <a:xfrm>
            <a:off x="4417314" y="3719497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33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1F068C4-6FDF-45AF-BC08-5BB9F01E1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50" y="694844"/>
            <a:ext cx="10621806" cy="3837825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47D923BC-5FE5-4CFB-96D6-033EBC28DF70}"/>
              </a:ext>
            </a:extLst>
          </p:cNvPr>
          <p:cNvGrpSpPr/>
          <p:nvPr/>
        </p:nvGrpSpPr>
        <p:grpSpPr>
          <a:xfrm>
            <a:off x="4091708" y="1182254"/>
            <a:ext cx="304801" cy="756308"/>
            <a:chOff x="4091708" y="1182254"/>
            <a:chExt cx="304801" cy="756308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D786BE49-ABF7-42A0-A6ED-846340F1B4ED}"/>
                </a:ext>
              </a:extLst>
            </p:cNvPr>
            <p:cNvSpPr txBox="1"/>
            <p:nvPr/>
          </p:nvSpPr>
          <p:spPr>
            <a:xfrm>
              <a:off x="4091708" y="1182254"/>
              <a:ext cx="3048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①</a:t>
              </a: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FFED077D-609A-4485-8820-12E1ACD8DD3C}"/>
                </a:ext>
              </a:extLst>
            </p:cNvPr>
            <p:cNvSpPr txBox="1"/>
            <p:nvPr/>
          </p:nvSpPr>
          <p:spPr>
            <a:xfrm>
              <a:off x="4091708" y="1600008"/>
              <a:ext cx="3048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</a:rPr>
                <a:t>②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E556895-E005-477B-A617-3B92077808E8}"/>
                  </a:ext>
                </a:extLst>
              </p:cNvPr>
              <p:cNvSpPr txBox="1"/>
              <p:nvPr/>
            </p:nvSpPr>
            <p:spPr>
              <a:xfrm>
                <a:off x="2069436" y="80457"/>
                <a:ext cx="3823364" cy="1178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C00000"/>
                    </a:solidFill>
                  </a:rPr>
                  <a:t>加减消元法：①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sz="1600" dirty="0">
                    <a:solidFill>
                      <a:srgbClr val="C00000"/>
                    </a:solidFill>
                  </a:rPr>
                  <a:t>②得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=18</a:t>
                </a:r>
              </a:p>
              <a:p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=2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代入①得</a:t>
                </a:r>
                <a:endParaRPr lang="en-US" altLang="zh-CN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6+2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=7</a:t>
                </a:r>
              </a:p>
              <a:p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zh-CN" alt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E556895-E005-477B-A617-3B9207780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436" y="80457"/>
                <a:ext cx="3823364" cy="1178656"/>
              </a:xfrm>
              <a:prstGeom prst="rect">
                <a:avLst/>
              </a:prstGeom>
              <a:blipFill>
                <a:blip r:embed="rId3"/>
                <a:stretch>
                  <a:fillRect l="-796" t="-2062" b="-10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4BE09529-0BE9-4406-A7B5-4724F0CF14F8}"/>
              </a:ext>
            </a:extLst>
          </p:cNvPr>
          <p:cNvSpPr txBox="1"/>
          <p:nvPr/>
        </p:nvSpPr>
        <p:spPr>
          <a:xfrm>
            <a:off x="5165459" y="1351531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8469316-7499-4B9E-B06D-B605C44CE902}"/>
                  </a:ext>
                </a:extLst>
              </p:cNvPr>
              <p:cNvSpPr txBox="1"/>
              <p:nvPr/>
            </p:nvSpPr>
            <p:spPr>
              <a:xfrm>
                <a:off x="6047144" y="-40100"/>
                <a:ext cx="5597752" cy="2413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代入法</a:t>
                </a:r>
                <a:endParaRPr lang="en-US" altLang="zh-CN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将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A.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altLang="zh-CN" sz="1600" i="1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x</m:t>
                              </m:r>
                              <m:r>
                                <m:rPr>
                                  <m:nor/>
                                </m:rPr>
                                <a:rPr lang="en-US" altLang="zh-CN" sz="1600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zh-CN" sz="1600" i="1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en-US" altLang="zh-CN" sz="1600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altLang="zh-CN" sz="1600" i="1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y</m:t>
                              </m:r>
                              <m:r>
                                <m:rPr>
                                  <m:nor/>
                                </m:rPr>
                                <a:rPr lang="en-US" altLang="zh-CN" sz="1600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=5</m:t>
                              </m:r>
                            </m:e>
                          </m:mr>
                        </m:m>
                        <m:r>
                          <a:rPr lang="zh-CN" altLang="en-US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代入</m:t>
                        </m:r>
                        <m:r>
                          <a:rPr lang="zh-CN" altLang="en-US" sz="1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①</m:t>
                        </m:r>
                      </m:e>
                    </m:d>
                  </m:oMath>
                </a14:m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得</a:t>
                </a:r>
                <a14:m>
                  <m:oMath xmlns:m="http://schemas.openxmlformats.org/officeDocument/2006/math">
                    <m:r>
                      <a:rPr lang="en-US" altLang="zh-CN" sz="16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US" altLang="zh-CN" sz="16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d>
                      <m:dPr>
                        <m:ctrlPr>
                          <a:rPr lang="en-US" altLang="zh-CN" sz="16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e>
                    </m:d>
                    <m:r>
                      <a:rPr lang="en-US" altLang="zh-CN" sz="16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+2×5=7</m:t>
                    </m:r>
                    <m:r>
                      <a:rPr lang="zh-CN" altLang="en-US" sz="16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成立</m:t>
                    </m:r>
                  </m:oMath>
                </a14:m>
                <a:endParaRPr lang="en-US" altLang="zh-CN" sz="1600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代入②得</a:t>
                </a:r>
                <a14:m>
                  <m:oMath xmlns:m="http://schemas.openxmlformats.org/officeDocument/2006/math">
                    <m:r>
                      <a:rPr lang="en-US" altLang="zh-CN" sz="16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6</m:t>
                    </m:r>
                    <m:r>
                      <a:rPr lang="en-US" altLang="zh-CN" sz="16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d>
                      <m:dPr>
                        <m:ctrlPr>
                          <a:rPr lang="en-US" altLang="zh-CN" sz="16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e>
                    </m:d>
                    <m:r>
                      <a:rPr lang="en-US" altLang="zh-CN" sz="16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altLang="zh-CN" sz="16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2×5</m:t>
                    </m:r>
                    <m:r>
                      <a:rPr lang="en-US" altLang="zh-CN" sz="16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故排除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  <a:p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将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B.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altLang="zh-CN" sz="1600" i="1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x</m:t>
                              </m:r>
                              <m:r>
                                <m:rPr>
                                  <m:nor/>
                                </m:rPr>
                                <a:rPr lang="en-US" altLang="zh-CN" sz="1600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=1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altLang="zh-CN" sz="1600" i="1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y</m:t>
                              </m:r>
                              <m:r>
                                <m:rPr>
                                  <m:nor/>
                                </m:rPr>
                                <a:rPr lang="en-US" altLang="zh-CN" sz="1600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=2</m:t>
                              </m:r>
                            </m:e>
                          </m:mr>
                        </m:m>
                      </m:e>
                    </m:d>
                    <m:r>
                      <a:rPr lang="zh-CN" altLang="en-US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代入</m:t>
                    </m:r>
                  </m:oMath>
                </a14:m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①得</a:t>
                </a:r>
                <a14:m>
                  <m:oMath xmlns:m="http://schemas.openxmlformats.org/officeDocument/2006/math">
                    <m:r>
                      <a:rPr lang="en-US" altLang="zh-CN" sz="16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altLang="zh-CN" sz="16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d>
                      <m:dPr>
                        <m:ctrlPr>
                          <a:rPr lang="en-US" altLang="zh-CN" sz="16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e>
                    </m:d>
                    <m:r>
                      <a:rPr lang="en-US" altLang="zh-CN" sz="16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+2×</m:t>
                    </m:r>
                    <m:r>
                      <a:rPr lang="en-US" altLang="zh-CN" sz="16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altLang="zh-CN" sz="16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≠7</m:t>
                    </m:r>
                    <m:r>
                      <m:rPr>
                        <m:nor/>
                      </m:rPr>
                      <a:rPr lang="zh-CN" altLang="en-US" sz="16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故排除</m:t>
                    </m:r>
                  </m:oMath>
                </a14:m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B</a:t>
                </a:r>
              </a:p>
              <a:p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将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C.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altLang="zh-CN" sz="1600" i="1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x</m:t>
                              </m:r>
                              <m:r>
                                <m:rPr>
                                  <m:nor/>
                                </m:rPr>
                                <a:rPr lang="en-US" altLang="zh-CN" sz="1600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=3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altLang="zh-CN" sz="1600" i="1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y</m:t>
                              </m:r>
                              <m:r>
                                <m:rPr>
                                  <m:nor/>
                                </m:rPr>
                                <a:rPr lang="en-US" altLang="zh-CN" sz="1600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zh-CN" sz="1600" i="1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en-US" altLang="zh-CN" sz="1600">
                                  <a:solidFill>
                                    <a:srgbClr val="C0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zh-CN" altLang="en-US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代入</m:t>
                    </m:r>
                  </m:oMath>
                </a14:m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①得</a:t>
                </a:r>
                <a14:m>
                  <m:oMath xmlns:m="http://schemas.openxmlformats.org/officeDocument/2006/math">
                    <m:r>
                      <a:rPr lang="en-US" altLang="zh-CN" sz="16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US" altLang="zh-CN" sz="16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d>
                      <m:dPr>
                        <m:ctrlPr>
                          <a:rPr lang="en-US" altLang="zh-CN" sz="16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e>
                    </m:d>
                    <m:r>
                      <a:rPr lang="en-US" altLang="zh-CN" sz="16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+2×</m:t>
                    </m:r>
                    <m:r>
                      <a:rPr lang="en-US" altLang="zh-CN" sz="16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(−1)</m:t>
                    </m:r>
                    <m:r>
                      <a:rPr lang="en-US" altLang="zh-CN" sz="16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≠7</m:t>
                    </m:r>
                    <m:r>
                      <m:rPr>
                        <m:nor/>
                      </m:rPr>
                      <a:rPr lang="zh-CN" altLang="en-US" sz="16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故排除</m:t>
                    </m:r>
                  </m:oMath>
                </a14:m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C</a:t>
                </a:r>
              </a:p>
              <a:p>
                <a:endParaRPr lang="zh-CN" altLang="en-US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8469316-7499-4B9E-B06D-B605C44CE9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144" y="-40100"/>
                <a:ext cx="5597752" cy="2413931"/>
              </a:xfrm>
              <a:prstGeom prst="rect">
                <a:avLst/>
              </a:prstGeom>
              <a:blipFill>
                <a:blip r:embed="rId4"/>
                <a:stretch>
                  <a:fillRect l="-5664" t="-270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426464CF-E8F2-4D22-88F7-0C8D5DE68709}"/>
              </a:ext>
            </a:extLst>
          </p:cNvPr>
          <p:cNvSpPr txBox="1"/>
          <p:nvPr/>
        </p:nvSpPr>
        <p:spPr>
          <a:xfrm>
            <a:off x="6342965" y="2613756"/>
            <a:ext cx="50061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因式分解法（十字相乘）解一元二次方程</a:t>
            </a:r>
            <a:endParaRPr lang="en-US" altLang="zh-CN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       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       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4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3D59770E-6473-45F0-B7F9-9A3A16983820}"/>
              </a:ext>
            </a:extLst>
          </p:cNvPr>
          <p:cNvCxnSpPr/>
          <p:nvPr/>
        </p:nvCxnSpPr>
        <p:spPr>
          <a:xfrm>
            <a:off x="6382327" y="3429000"/>
            <a:ext cx="74814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47611B55-F57C-48A2-AEA6-9FB60405CFE4}"/>
              </a:ext>
            </a:extLst>
          </p:cNvPr>
          <p:cNvSpPr txBox="1"/>
          <p:nvPr/>
        </p:nvSpPr>
        <p:spPr>
          <a:xfrm>
            <a:off x="7481455" y="2930627"/>
            <a:ext cx="2327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</a:p>
          <a:p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⸫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=-4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B7CA5C85-3563-4AEC-857F-C616ABB1BAE2}"/>
                  </a:ext>
                </a:extLst>
              </p:cNvPr>
              <p:cNvSpPr txBox="1"/>
              <p:nvPr/>
            </p:nvSpPr>
            <p:spPr>
              <a:xfrm>
                <a:off x="6308436" y="4484170"/>
                <a:ext cx="495992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C00000"/>
                    </a:solidFill>
                  </a:rPr>
                  <a:t>代入法</a:t>
                </a:r>
                <a:endParaRPr lang="en-US" altLang="zh-CN" sz="1600" dirty="0">
                  <a:solidFill>
                    <a:srgbClr val="C00000"/>
                  </a:solidFill>
                </a:endParaRPr>
              </a:p>
              <a:p>
                <a:r>
                  <a:rPr lang="zh-CN" altLang="en-US" sz="1600" dirty="0">
                    <a:solidFill>
                      <a:srgbClr val="C00000"/>
                    </a:solidFill>
                  </a:rPr>
                  <a:t>将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A. 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1600" baseline="-25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=-2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代入方程得（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1600" baseline="30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-12</a:t>
                </a:r>
                <a:r>
                  <a:rPr lang="en-US" altLang="zh-CN" sz="1600" dirty="0">
                    <a:solidFill>
                      <a:srgbClr val="C0000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故排除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  <a:p>
                <a:r>
                  <a:rPr lang="zh-CN" altLang="en-US" sz="1600" dirty="0">
                    <a:solidFill>
                      <a:srgbClr val="C00000"/>
                    </a:solidFill>
                  </a:rPr>
                  <a:t>将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B. 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1600" baseline="-25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=-6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代入方程得（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-6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1600" baseline="30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-6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-12</a:t>
                </a:r>
                <a:r>
                  <a:rPr lang="en-US" altLang="zh-CN" sz="1600" dirty="0">
                    <a:solidFill>
                      <a:srgbClr val="C0000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故排除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  <a:p>
                <a:r>
                  <a:rPr lang="zh-CN" altLang="en-US" sz="1600" dirty="0">
                    <a:solidFill>
                      <a:srgbClr val="C00000"/>
                    </a:solidFill>
                  </a:rPr>
                  <a:t>将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C. 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1600" baseline="-25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=-3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代入方程得（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-3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1600" baseline="30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-3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-12</a:t>
                </a:r>
                <a:r>
                  <a:rPr lang="en-US" altLang="zh-CN" sz="1600" dirty="0">
                    <a:solidFill>
                      <a:srgbClr val="C0000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故排除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  <a:p>
                <a:endParaRPr lang="en-US" altLang="zh-CN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B7CA5C85-3563-4AEC-857F-C616ABB1B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436" y="4484170"/>
                <a:ext cx="4959926" cy="1569660"/>
              </a:xfrm>
              <a:prstGeom prst="rect">
                <a:avLst/>
              </a:prstGeom>
              <a:blipFill>
                <a:blip r:embed="rId5"/>
                <a:stretch>
                  <a:fillRect l="-738" t="-1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文本框 23">
            <a:extLst>
              <a:ext uri="{FF2B5EF4-FFF2-40B4-BE49-F238E27FC236}">
                <a16:creationId xmlns:a16="http://schemas.microsoft.com/office/drawing/2014/main" id="{5889FF2E-B303-40D1-9CA6-72C19A8F10D8}"/>
              </a:ext>
            </a:extLst>
          </p:cNvPr>
          <p:cNvSpPr txBox="1"/>
          <p:nvPr/>
        </p:nvSpPr>
        <p:spPr>
          <a:xfrm>
            <a:off x="5883565" y="3146070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AAAFFC1-6DA4-4F50-BD07-0FA14BAEA495}"/>
              </a:ext>
            </a:extLst>
          </p:cNvPr>
          <p:cNvCxnSpPr>
            <a:cxnSpLocks/>
          </p:cNvCxnSpPr>
          <p:nvPr/>
        </p:nvCxnSpPr>
        <p:spPr>
          <a:xfrm>
            <a:off x="6350122" y="3515402"/>
            <a:ext cx="644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ADB91810-0EA9-4782-BF7D-E59D9A6A1941}"/>
              </a:ext>
            </a:extLst>
          </p:cNvPr>
          <p:cNvSpPr txBox="1"/>
          <p:nvPr/>
        </p:nvSpPr>
        <p:spPr>
          <a:xfrm>
            <a:off x="6630377" y="3381179"/>
            <a:ext cx="554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8A3A12BA-3AD4-4E2F-A851-460CC671D320}"/>
              </a:ext>
            </a:extLst>
          </p:cNvPr>
          <p:cNvCxnSpPr>
            <a:cxnSpLocks/>
          </p:cNvCxnSpPr>
          <p:nvPr/>
        </p:nvCxnSpPr>
        <p:spPr>
          <a:xfrm>
            <a:off x="6835034" y="3025876"/>
            <a:ext cx="644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1BB3703C-92D5-43FA-9976-AE03EA90F5EE}"/>
              </a:ext>
            </a:extLst>
          </p:cNvPr>
          <p:cNvSpPr txBox="1"/>
          <p:nvPr/>
        </p:nvSpPr>
        <p:spPr>
          <a:xfrm>
            <a:off x="6730585" y="3130220"/>
            <a:ext cx="554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29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  <p:bldP spid="13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5E5E732-445D-444F-8893-A262FA084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522" y="517668"/>
            <a:ext cx="10440032" cy="46639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B2AA767-27DF-4193-A5CD-F183A534E672}"/>
                  </a:ext>
                </a:extLst>
              </p:cNvPr>
              <p:cNvSpPr txBox="1"/>
              <p:nvPr/>
            </p:nvSpPr>
            <p:spPr>
              <a:xfrm>
                <a:off x="4322619" y="1579973"/>
                <a:ext cx="8737600" cy="1048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C00000"/>
                    </a:solidFill>
                  </a:rPr>
                  <a:t>代入计算法</a:t>
                </a:r>
                <a:r>
                  <a:rPr lang="zh-CN" altLang="zh-CN" sz="1600" dirty="0">
                    <a:solidFill>
                      <a:srgbClr val="C00000"/>
                    </a:solidFill>
                  </a:rPr>
                  <a:t>当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＝﹣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zh-CN" sz="1600" baseline="-25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；当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＝﹣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zh-CN" sz="1600" baseline="-25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；</a:t>
                </a:r>
                <a:endParaRPr lang="en-US" altLang="zh-CN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zh-CN" sz="1600" baseline="-25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</m:oMath>
                </a14:m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，所以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zh-CN" sz="1600" baseline="-25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＜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zh-CN" sz="1600" baseline="-25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＜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zh-CN" sz="1600" baseline="-25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．故选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．</a:t>
                </a:r>
              </a:p>
              <a:p>
                <a:endParaRPr lang="en-US" altLang="zh-CN" sz="1600" dirty="0"/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B2AA767-27DF-4193-A5CD-F183A534E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2619" y="1579973"/>
                <a:ext cx="8737600" cy="1048620"/>
              </a:xfrm>
              <a:prstGeom prst="rect">
                <a:avLst/>
              </a:prstGeom>
              <a:blipFill>
                <a:blip r:embed="rId3"/>
                <a:stretch>
                  <a:fillRect l="-3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26DDA4E9-977A-4145-AC76-3EA98CAB7FB9}"/>
              </a:ext>
            </a:extLst>
          </p:cNvPr>
          <p:cNvSpPr txBox="1"/>
          <p:nvPr/>
        </p:nvSpPr>
        <p:spPr>
          <a:xfrm>
            <a:off x="3752296" y="1734951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2887ECED-3B70-4B24-B877-FC0022DA1180}"/>
              </a:ext>
            </a:extLst>
          </p:cNvPr>
          <p:cNvCxnSpPr/>
          <p:nvPr/>
        </p:nvCxnSpPr>
        <p:spPr>
          <a:xfrm>
            <a:off x="7536873" y="4229408"/>
            <a:ext cx="259541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E3C3E39A-5F29-4DC2-8B6A-F2CD18D89FDE}"/>
              </a:ext>
            </a:extLst>
          </p:cNvPr>
          <p:cNvCxnSpPr/>
          <p:nvPr/>
        </p:nvCxnSpPr>
        <p:spPr>
          <a:xfrm flipV="1">
            <a:off x="8798560" y="3157728"/>
            <a:ext cx="0" cy="225145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4A02592A-6097-4313-AE73-FCD0E51F559F}"/>
              </a:ext>
            </a:extLst>
          </p:cNvPr>
          <p:cNvSpPr txBox="1"/>
          <p:nvPr/>
        </p:nvSpPr>
        <p:spPr>
          <a:xfrm>
            <a:off x="8515625" y="3045968"/>
            <a:ext cx="2829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CN" altLang="en-US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D8B88D7-7D17-43F1-9C78-8305F1C79CF1}"/>
              </a:ext>
            </a:extLst>
          </p:cNvPr>
          <p:cNvSpPr txBox="1"/>
          <p:nvPr/>
        </p:nvSpPr>
        <p:spPr>
          <a:xfrm>
            <a:off x="8758782" y="4155081"/>
            <a:ext cx="2722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5A6282E-B48C-4B9F-9785-7E4704646885}"/>
              </a:ext>
            </a:extLst>
          </p:cNvPr>
          <p:cNvSpPr txBox="1"/>
          <p:nvPr/>
        </p:nvSpPr>
        <p:spPr>
          <a:xfrm>
            <a:off x="10132291" y="4060131"/>
            <a:ext cx="507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1FAA8327-39F2-49CE-BD19-345E093803A1}"/>
              </a:ext>
            </a:extLst>
          </p:cNvPr>
          <p:cNvGrpSpPr/>
          <p:nvPr/>
        </p:nvGrpSpPr>
        <p:grpSpPr>
          <a:xfrm>
            <a:off x="6777872" y="2300557"/>
            <a:ext cx="4044099" cy="3902282"/>
            <a:chOff x="6777872" y="2300557"/>
            <a:chExt cx="4044099" cy="3902282"/>
          </a:xfrm>
        </p:grpSpPr>
        <p:sp>
          <p:nvSpPr>
            <p:cNvPr id="14" name="弧形 13">
              <a:extLst>
                <a:ext uri="{FF2B5EF4-FFF2-40B4-BE49-F238E27FC236}">
                  <a16:creationId xmlns:a16="http://schemas.microsoft.com/office/drawing/2014/main" id="{7AD1A304-1CEF-4F8B-83D7-A68BE7AB6F40}"/>
                </a:ext>
              </a:extLst>
            </p:cNvPr>
            <p:cNvSpPr/>
            <p:nvPr/>
          </p:nvSpPr>
          <p:spPr>
            <a:xfrm>
              <a:off x="6777872" y="4367275"/>
              <a:ext cx="1839002" cy="1835564"/>
            </a:xfrm>
            <a:prstGeom prst="arc">
              <a:avLst>
                <a:gd name="adj1" fmla="val 16083984"/>
                <a:gd name="adj2" fmla="val 101191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5" name="弧形 14">
              <a:extLst>
                <a:ext uri="{FF2B5EF4-FFF2-40B4-BE49-F238E27FC236}">
                  <a16:creationId xmlns:a16="http://schemas.microsoft.com/office/drawing/2014/main" id="{E47967C2-52AD-47EE-8AB6-F9DE9397DC4C}"/>
                </a:ext>
              </a:extLst>
            </p:cNvPr>
            <p:cNvSpPr/>
            <p:nvPr/>
          </p:nvSpPr>
          <p:spPr>
            <a:xfrm rot="10800000">
              <a:off x="8930602" y="2300557"/>
              <a:ext cx="1891369" cy="1809527"/>
            </a:xfrm>
            <a:prstGeom prst="arc">
              <a:avLst>
                <a:gd name="adj1" fmla="val 16083984"/>
                <a:gd name="adj2" fmla="val 101191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A89BC8CB-0924-4198-92DC-FC05C8AAB945}"/>
              </a:ext>
            </a:extLst>
          </p:cNvPr>
          <p:cNvSpPr txBox="1"/>
          <p:nvPr/>
        </p:nvSpPr>
        <p:spPr>
          <a:xfrm>
            <a:off x="6646407" y="3110215"/>
            <a:ext cx="1151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</a:rPr>
              <a:t>图像法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EF53D23-7A67-471A-8A2A-2389F4A04EC8}"/>
              </a:ext>
            </a:extLst>
          </p:cNvPr>
          <p:cNvSpPr txBox="1"/>
          <p:nvPr/>
        </p:nvSpPr>
        <p:spPr>
          <a:xfrm>
            <a:off x="8494648" y="3743807"/>
            <a:ext cx="5971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AC30FA3-EFE1-4FF9-8E6B-D94E6FD1F89E}"/>
              </a:ext>
            </a:extLst>
          </p:cNvPr>
          <p:cNvSpPr txBox="1"/>
          <p:nvPr/>
        </p:nvSpPr>
        <p:spPr>
          <a:xfrm>
            <a:off x="8721427" y="4955496"/>
            <a:ext cx="5971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37F97EF-E49D-45DE-9D72-B0AAF2B453D1}"/>
              </a:ext>
            </a:extLst>
          </p:cNvPr>
          <p:cNvSpPr txBox="1"/>
          <p:nvPr/>
        </p:nvSpPr>
        <p:spPr>
          <a:xfrm>
            <a:off x="8721427" y="4301345"/>
            <a:ext cx="5971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E574F074-15BA-496C-8507-2B351C710648}"/>
              </a:ext>
            </a:extLst>
          </p:cNvPr>
          <p:cNvCxnSpPr>
            <a:cxnSpLocks/>
          </p:cNvCxnSpPr>
          <p:nvPr/>
        </p:nvCxnSpPr>
        <p:spPr>
          <a:xfrm flipH="1">
            <a:off x="8589694" y="5124773"/>
            <a:ext cx="217707" cy="0"/>
          </a:xfrm>
          <a:prstGeom prst="line">
            <a:avLst/>
          </a:prstGeom>
          <a:ln w="190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7EA8E843-BC28-4267-835C-81A2EAAC4169}"/>
              </a:ext>
            </a:extLst>
          </p:cNvPr>
          <p:cNvCxnSpPr>
            <a:cxnSpLocks/>
          </p:cNvCxnSpPr>
          <p:nvPr/>
        </p:nvCxnSpPr>
        <p:spPr>
          <a:xfrm flipH="1" flipV="1">
            <a:off x="8596211" y="4229408"/>
            <a:ext cx="7272" cy="89536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6FF40532-357B-445A-9748-985694B11D4A}"/>
              </a:ext>
            </a:extLst>
          </p:cNvPr>
          <p:cNvSpPr txBox="1"/>
          <p:nvPr/>
        </p:nvSpPr>
        <p:spPr>
          <a:xfrm>
            <a:off x="8428071" y="3942699"/>
            <a:ext cx="440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600" baseline="-25000" dirty="0"/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8E1B01D6-A109-4772-8BDB-FFE4E1FEC713}"/>
              </a:ext>
            </a:extLst>
          </p:cNvPr>
          <p:cNvCxnSpPr>
            <a:cxnSpLocks/>
          </p:cNvCxnSpPr>
          <p:nvPr/>
        </p:nvCxnSpPr>
        <p:spPr>
          <a:xfrm flipH="1">
            <a:off x="8143656" y="4470622"/>
            <a:ext cx="656547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B08A8519-23C6-48A0-9A6A-09417B26E8F3}"/>
              </a:ext>
            </a:extLst>
          </p:cNvPr>
          <p:cNvCxnSpPr/>
          <p:nvPr/>
        </p:nvCxnSpPr>
        <p:spPr>
          <a:xfrm flipV="1">
            <a:off x="8143656" y="4229408"/>
            <a:ext cx="0" cy="241214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65FA0BD2-E7B4-48E8-BE6D-2324E9494F50}"/>
              </a:ext>
            </a:extLst>
          </p:cNvPr>
          <p:cNvSpPr txBox="1"/>
          <p:nvPr/>
        </p:nvSpPr>
        <p:spPr>
          <a:xfrm>
            <a:off x="8001664" y="3942700"/>
            <a:ext cx="440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1600" baseline="-25000" dirty="0"/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8A34D971-DA9F-4D2B-9019-BBE50AE947DE}"/>
              </a:ext>
            </a:extLst>
          </p:cNvPr>
          <p:cNvCxnSpPr>
            <a:cxnSpLocks/>
          </p:cNvCxnSpPr>
          <p:nvPr/>
        </p:nvCxnSpPr>
        <p:spPr>
          <a:xfrm>
            <a:off x="8793235" y="3984171"/>
            <a:ext cx="598272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A0D019B9-71F4-4BFF-9024-701F2BEB15F5}"/>
              </a:ext>
            </a:extLst>
          </p:cNvPr>
          <p:cNvCxnSpPr/>
          <p:nvPr/>
        </p:nvCxnSpPr>
        <p:spPr>
          <a:xfrm>
            <a:off x="9391507" y="3984171"/>
            <a:ext cx="0" cy="245237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DEE411F3-9106-4175-AA33-952273773B96}"/>
              </a:ext>
            </a:extLst>
          </p:cNvPr>
          <p:cNvSpPr txBox="1"/>
          <p:nvPr/>
        </p:nvSpPr>
        <p:spPr>
          <a:xfrm>
            <a:off x="9243219" y="4090429"/>
            <a:ext cx="386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1600" baseline="-25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312CA24-E1F6-4834-A878-CD5B12FD5367}"/>
              </a:ext>
            </a:extLst>
          </p:cNvPr>
          <p:cNvSpPr txBox="1"/>
          <p:nvPr/>
        </p:nvSpPr>
        <p:spPr>
          <a:xfrm>
            <a:off x="2376979" y="3403920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62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0" grpId="0"/>
      <p:bldP spid="11" grpId="0"/>
      <p:bldP spid="12" grpId="0"/>
      <p:bldP spid="17" grpId="0"/>
      <p:bldP spid="18" grpId="0"/>
      <p:bldP spid="19" grpId="0"/>
      <p:bldP spid="21" grpId="0"/>
      <p:bldP spid="31" grpId="0"/>
      <p:bldP spid="38" grpId="0"/>
      <p:bldP spid="45" grpId="0"/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>
            <a:extLst>
              <a:ext uri="{FF2B5EF4-FFF2-40B4-BE49-F238E27FC236}">
                <a16:creationId xmlns:a16="http://schemas.microsoft.com/office/drawing/2014/main" id="{692E805D-E47B-4505-A98B-E24DA48168EA}"/>
              </a:ext>
            </a:extLst>
          </p:cNvPr>
          <p:cNvSpPr/>
          <p:nvPr/>
        </p:nvSpPr>
        <p:spPr>
          <a:xfrm>
            <a:off x="8014479" y="777005"/>
            <a:ext cx="1651635" cy="2491741"/>
          </a:xfrm>
          <a:prstGeom prst="triangle">
            <a:avLst>
              <a:gd name="adj" fmla="val 73731"/>
            </a:avLst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id="{A835C127-9222-403D-8659-7012698AC5F9}"/>
              </a:ext>
            </a:extLst>
          </p:cNvPr>
          <p:cNvSpPr/>
          <p:nvPr/>
        </p:nvSpPr>
        <p:spPr>
          <a:xfrm rot="11833447">
            <a:off x="8869363" y="1067041"/>
            <a:ext cx="2298373" cy="2240933"/>
          </a:xfrm>
          <a:prstGeom prst="triangle">
            <a:avLst>
              <a:gd name="adj" fmla="val 50521"/>
            </a:avLst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F69E0FE4-119D-4B90-B142-50B4DC13DD44}"/>
              </a:ext>
            </a:extLst>
          </p:cNvPr>
          <p:cNvSpPr/>
          <p:nvPr/>
        </p:nvSpPr>
        <p:spPr>
          <a:xfrm rot="3289443">
            <a:off x="9378013" y="616593"/>
            <a:ext cx="1651635" cy="2491741"/>
          </a:xfrm>
          <a:prstGeom prst="triangle">
            <a:avLst>
              <a:gd name="adj" fmla="val 73731"/>
            </a:avLst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634560D-441F-4B37-9DCF-E37D58F96DBF}"/>
              </a:ext>
            </a:extLst>
          </p:cNvPr>
          <p:cNvSpPr txBox="1"/>
          <p:nvPr/>
        </p:nvSpPr>
        <p:spPr>
          <a:xfrm>
            <a:off x="7670994" y="3064047"/>
            <a:ext cx="503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D5BE948-FBF2-421D-A7B0-9CE5F7DD1218}"/>
              </a:ext>
            </a:extLst>
          </p:cNvPr>
          <p:cNvSpPr txBox="1"/>
          <p:nvPr/>
        </p:nvSpPr>
        <p:spPr>
          <a:xfrm>
            <a:off x="8982293" y="472680"/>
            <a:ext cx="503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60DD284-1D21-4D7C-9C2C-8AE3463F2F44}"/>
              </a:ext>
            </a:extLst>
          </p:cNvPr>
          <p:cNvSpPr txBox="1"/>
          <p:nvPr/>
        </p:nvSpPr>
        <p:spPr>
          <a:xfrm>
            <a:off x="9495834" y="3224977"/>
            <a:ext cx="503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73E3285-F223-43D0-A6B7-2DC5A30AB2AC}"/>
              </a:ext>
            </a:extLst>
          </p:cNvPr>
          <p:cNvSpPr txBox="1"/>
          <p:nvPr/>
        </p:nvSpPr>
        <p:spPr>
          <a:xfrm>
            <a:off x="8400908" y="1658294"/>
            <a:ext cx="478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FD428A7-4FAC-4826-92D9-F4D0BBC368B5}"/>
              </a:ext>
            </a:extLst>
          </p:cNvPr>
          <p:cNvSpPr txBox="1"/>
          <p:nvPr/>
        </p:nvSpPr>
        <p:spPr>
          <a:xfrm>
            <a:off x="11415713" y="1216262"/>
            <a:ext cx="503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B93C207-2E1F-4B46-979A-B4214B15313D}"/>
              </a:ext>
            </a:extLst>
          </p:cNvPr>
          <p:cNvSpPr txBox="1"/>
          <p:nvPr/>
        </p:nvSpPr>
        <p:spPr>
          <a:xfrm>
            <a:off x="9260459" y="2934438"/>
            <a:ext cx="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Symbol" panose="05050102010706020507" pitchFamily="18" charset="2"/>
              </a:rPr>
              <a:t>a</a:t>
            </a:r>
            <a:endParaRPr lang="zh-CN" altLang="en-US" i="1" dirty="0">
              <a:latin typeface="Symbol" panose="05050102010706020507" pitchFamily="18" charset="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9F5136C-4214-4225-8EC8-4BCE8646E931}"/>
              </a:ext>
            </a:extLst>
          </p:cNvPr>
          <p:cNvSpPr txBox="1"/>
          <p:nvPr/>
        </p:nvSpPr>
        <p:spPr>
          <a:xfrm>
            <a:off x="9582041" y="2780151"/>
            <a:ext cx="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Symbol" panose="05050102010706020507" pitchFamily="18" charset="2"/>
              </a:rPr>
              <a:t>a</a:t>
            </a:r>
            <a:endParaRPr lang="zh-CN" altLang="en-US" i="1" dirty="0">
              <a:latin typeface="Symbol" panose="05050102010706020507" pitchFamily="18" charset="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8F3C363-D00B-44BF-8739-9955F47230D4}"/>
              </a:ext>
            </a:extLst>
          </p:cNvPr>
          <p:cNvSpPr txBox="1"/>
          <p:nvPr/>
        </p:nvSpPr>
        <p:spPr>
          <a:xfrm>
            <a:off x="9316614" y="874324"/>
            <a:ext cx="500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Symbol" panose="05050102010706020507" pitchFamily="18" charset="2"/>
              </a:rPr>
              <a:t>b</a:t>
            </a:r>
            <a:endParaRPr lang="zh-CN" altLang="en-US" i="1" dirty="0">
              <a:latin typeface="Symbol" panose="05050102010706020507" pitchFamily="18" charset="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74F2B3D-3B12-4123-AE51-D6058C2A6BA4}"/>
              </a:ext>
            </a:extLst>
          </p:cNvPr>
          <p:cNvSpPr txBox="1"/>
          <p:nvPr/>
        </p:nvSpPr>
        <p:spPr>
          <a:xfrm rot="20992556">
            <a:off x="8131560" y="2847809"/>
            <a:ext cx="509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Symbol" panose="05050102010706020507" pitchFamily="18" charset="2"/>
              </a:rPr>
              <a:t>b</a:t>
            </a:r>
            <a:endParaRPr lang="zh-CN" altLang="en-US" i="1" dirty="0">
              <a:latin typeface="Symbol" panose="05050102010706020507" pitchFamily="18" charset="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6B182AB-5454-4118-9524-D05515AACDA1}"/>
              </a:ext>
            </a:extLst>
          </p:cNvPr>
          <p:cNvSpPr txBox="1"/>
          <p:nvPr/>
        </p:nvSpPr>
        <p:spPr>
          <a:xfrm>
            <a:off x="8525013" y="1927194"/>
            <a:ext cx="500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Symbol" panose="05050102010706020507" pitchFamily="18" charset="2"/>
              </a:rPr>
              <a:t>b</a:t>
            </a:r>
            <a:endParaRPr lang="zh-CN" altLang="en-US" i="1" dirty="0">
              <a:latin typeface="Symbol" panose="05050102010706020507" pitchFamily="18" charset="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D9CA9E9-2D21-44AA-AF16-D6FC2CD542DD}"/>
              </a:ext>
            </a:extLst>
          </p:cNvPr>
          <p:cNvSpPr txBox="1"/>
          <p:nvPr/>
        </p:nvSpPr>
        <p:spPr>
          <a:xfrm>
            <a:off x="10859821" y="1354836"/>
            <a:ext cx="500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Symbol" panose="05050102010706020507" pitchFamily="18" charset="2"/>
              </a:rPr>
              <a:t>b</a:t>
            </a:r>
            <a:endParaRPr lang="zh-CN" altLang="en-US" i="1" dirty="0">
              <a:latin typeface="Symbol" panose="05050102010706020507" pitchFamily="18" charset="2"/>
            </a:endParaRPr>
          </a:p>
        </p:txBody>
      </p:sp>
      <p:sp>
        <p:nvSpPr>
          <p:cNvPr id="23" name="弧形 22">
            <a:extLst>
              <a:ext uri="{FF2B5EF4-FFF2-40B4-BE49-F238E27FC236}">
                <a16:creationId xmlns:a16="http://schemas.microsoft.com/office/drawing/2014/main" id="{8017F2CE-75F3-4ACF-8908-744F816E591C}"/>
              </a:ext>
            </a:extLst>
          </p:cNvPr>
          <p:cNvSpPr/>
          <p:nvPr/>
        </p:nvSpPr>
        <p:spPr>
          <a:xfrm rot="16200000">
            <a:off x="9409729" y="2792010"/>
            <a:ext cx="518306" cy="704535"/>
          </a:xfrm>
          <a:prstGeom prst="arc">
            <a:avLst>
              <a:gd name="adj1" fmla="val 15201018"/>
              <a:gd name="adj2" fmla="val 1850529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>
            <a:extLst>
              <a:ext uri="{FF2B5EF4-FFF2-40B4-BE49-F238E27FC236}">
                <a16:creationId xmlns:a16="http://schemas.microsoft.com/office/drawing/2014/main" id="{717BB63E-3432-463C-8210-202E97C79E01}"/>
              </a:ext>
            </a:extLst>
          </p:cNvPr>
          <p:cNvSpPr/>
          <p:nvPr/>
        </p:nvSpPr>
        <p:spPr>
          <a:xfrm rot="14444705">
            <a:off x="11237502" y="1057565"/>
            <a:ext cx="518306" cy="717956"/>
          </a:xfrm>
          <a:prstGeom prst="arc">
            <a:avLst>
              <a:gd name="adj1" fmla="val 15343772"/>
              <a:gd name="adj2" fmla="val 18554645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弧形 24">
            <a:extLst>
              <a:ext uri="{FF2B5EF4-FFF2-40B4-BE49-F238E27FC236}">
                <a16:creationId xmlns:a16="http://schemas.microsoft.com/office/drawing/2014/main" id="{390578BE-6089-4A27-B394-256EF2652A20}"/>
              </a:ext>
            </a:extLst>
          </p:cNvPr>
          <p:cNvSpPr/>
          <p:nvPr/>
        </p:nvSpPr>
        <p:spPr>
          <a:xfrm rot="21447551">
            <a:off x="9495219" y="2889735"/>
            <a:ext cx="518306" cy="717956"/>
          </a:xfrm>
          <a:prstGeom prst="arc">
            <a:avLst>
              <a:gd name="adj1" fmla="val 15224547"/>
              <a:gd name="adj2" fmla="val 18459622"/>
            </a:avLst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弧形 25">
            <a:extLst>
              <a:ext uri="{FF2B5EF4-FFF2-40B4-BE49-F238E27FC236}">
                <a16:creationId xmlns:a16="http://schemas.microsoft.com/office/drawing/2014/main" id="{64E2D6A7-D98C-4039-9060-F6C4BC4C0580}"/>
              </a:ext>
            </a:extLst>
          </p:cNvPr>
          <p:cNvSpPr/>
          <p:nvPr/>
        </p:nvSpPr>
        <p:spPr>
          <a:xfrm rot="3443151">
            <a:off x="7737315" y="2944791"/>
            <a:ext cx="518306" cy="717956"/>
          </a:xfrm>
          <a:prstGeom prst="arc">
            <a:avLst>
              <a:gd name="adj1" fmla="val 14442330"/>
              <a:gd name="adj2" fmla="val 17448771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弧形 26">
            <a:extLst>
              <a:ext uri="{FF2B5EF4-FFF2-40B4-BE49-F238E27FC236}">
                <a16:creationId xmlns:a16="http://schemas.microsoft.com/office/drawing/2014/main" id="{5DBC5A26-6518-4C56-887F-68E1E79FB2EF}"/>
              </a:ext>
            </a:extLst>
          </p:cNvPr>
          <p:cNvSpPr/>
          <p:nvPr/>
        </p:nvSpPr>
        <p:spPr>
          <a:xfrm rot="10800000">
            <a:off x="8431612" y="1531527"/>
            <a:ext cx="518306" cy="717956"/>
          </a:xfrm>
          <a:prstGeom prst="arc">
            <a:avLst>
              <a:gd name="adj1" fmla="val 14188527"/>
              <a:gd name="adj2" fmla="val 17646300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917884CE-63E1-407E-9E50-0FCBAF541B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427"/>
          <a:stretch/>
        </p:blipFill>
        <p:spPr>
          <a:xfrm>
            <a:off x="902703" y="577372"/>
            <a:ext cx="6461050" cy="2967936"/>
          </a:xfrm>
          <a:prstGeom prst="rect">
            <a:avLst/>
          </a:prstGeom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60016EAE-68B8-466B-9837-F820DCCD3043}"/>
              </a:ext>
            </a:extLst>
          </p:cNvPr>
          <p:cNvGrpSpPr/>
          <p:nvPr/>
        </p:nvGrpSpPr>
        <p:grpSpPr>
          <a:xfrm>
            <a:off x="8029214" y="770331"/>
            <a:ext cx="3318540" cy="5004780"/>
            <a:chOff x="8014479" y="761374"/>
            <a:chExt cx="3318540" cy="5004780"/>
          </a:xfrm>
        </p:grpSpPr>
        <p:sp>
          <p:nvSpPr>
            <p:cNvPr id="6" name="等腰三角形 5">
              <a:extLst>
                <a:ext uri="{FF2B5EF4-FFF2-40B4-BE49-F238E27FC236}">
                  <a16:creationId xmlns:a16="http://schemas.microsoft.com/office/drawing/2014/main" id="{F041282C-A752-4066-A31C-B0C77643FC93}"/>
                </a:ext>
              </a:extLst>
            </p:cNvPr>
            <p:cNvSpPr/>
            <p:nvPr/>
          </p:nvSpPr>
          <p:spPr>
            <a:xfrm>
              <a:off x="8014479" y="761374"/>
              <a:ext cx="1651635" cy="2491741"/>
            </a:xfrm>
            <a:prstGeom prst="triangle">
              <a:avLst>
                <a:gd name="adj" fmla="val 73731"/>
              </a:avLst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>
              <a:extLst>
                <a:ext uri="{FF2B5EF4-FFF2-40B4-BE49-F238E27FC236}">
                  <a16:creationId xmlns:a16="http://schemas.microsoft.com/office/drawing/2014/main" id="{AC84CF96-EB29-4E34-9AEE-1D072DAF44CB}"/>
                </a:ext>
              </a:extLst>
            </p:cNvPr>
            <p:cNvSpPr/>
            <p:nvPr/>
          </p:nvSpPr>
          <p:spPr>
            <a:xfrm rot="10800000">
              <a:off x="9681384" y="3274413"/>
              <a:ext cx="1651635" cy="2491741"/>
            </a:xfrm>
            <a:prstGeom prst="triangle">
              <a:avLst>
                <a:gd name="adj" fmla="val 73731"/>
              </a:avLst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弧形 34">
            <a:extLst>
              <a:ext uri="{FF2B5EF4-FFF2-40B4-BE49-F238E27FC236}">
                <a16:creationId xmlns:a16="http://schemas.microsoft.com/office/drawing/2014/main" id="{12D5D22E-FAF4-49E4-A984-998EE0DF090D}"/>
              </a:ext>
            </a:extLst>
          </p:cNvPr>
          <p:cNvSpPr/>
          <p:nvPr/>
        </p:nvSpPr>
        <p:spPr>
          <a:xfrm rot="5400000">
            <a:off x="8948080" y="429054"/>
            <a:ext cx="666346" cy="623010"/>
          </a:xfrm>
          <a:prstGeom prst="arc">
            <a:avLst>
              <a:gd name="adj1" fmla="val 17711029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11D7D17C-EA7A-41C9-98F9-8529AEE63F2B}"/>
              </a:ext>
            </a:extLst>
          </p:cNvPr>
          <p:cNvGrpSpPr/>
          <p:nvPr/>
        </p:nvGrpSpPr>
        <p:grpSpPr>
          <a:xfrm>
            <a:off x="9238739" y="766480"/>
            <a:ext cx="2201005" cy="2491741"/>
            <a:chOff x="9246981" y="770331"/>
            <a:chExt cx="2201005" cy="2491741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8481B551-44E8-4785-9E39-54A5A548D1E2}"/>
                </a:ext>
              </a:extLst>
            </p:cNvPr>
            <p:cNvCxnSpPr>
              <a:cxnSpLocks/>
              <a:endCxn id="7" idx="0"/>
            </p:cNvCxnSpPr>
            <p:nvPr/>
          </p:nvCxnSpPr>
          <p:spPr>
            <a:xfrm flipV="1">
              <a:off x="9673749" y="1465105"/>
              <a:ext cx="1774237" cy="179663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B550589D-B7A6-4B64-B009-8CA0C0873D39}"/>
                </a:ext>
              </a:extLst>
            </p:cNvPr>
            <p:cNvCxnSpPr>
              <a:stCxn id="6" idx="4"/>
              <a:endCxn id="6" idx="0"/>
            </p:cNvCxnSpPr>
            <p:nvPr/>
          </p:nvCxnSpPr>
          <p:spPr>
            <a:xfrm flipH="1" flipV="1">
              <a:off x="9246981" y="770331"/>
              <a:ext cx="433868" cy="2491741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5AF6BC36-8855-41A9-84E3-81B867667DBB}"/>
              </a:ext>
            </a:extLst>
          </p:cNvPr>
          <p:cNvGrpSpPr/>
          <p:nvPr/>
        </p:nvGrpSpPr>
        <p:grpSpPr>
          <a:xfrm>
            <a:off x="8033369" y="1913158"/>
            <a:ext cx="1651635" cy="1356888"/>
            <a:chOff x="6522915" y="1400626"/>
            <a:chExt cx="1651635" cy="1356888"/>
          </a:xfrm>
        </p:grpSpPr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12E23C38-5285-4720-9644-EFEC888711F6}"/>
                </a:ext>
              </a:extLst>
            </p:cNvPr>
            <p:cNvCxnSpPr>
              <a:cxnSpLocks/>
            </p:cNvCxnSpPr>
            <p:nvPr/>
          </p:nvCxnSpPr>
          <p:spPr>
            <a:xfrm>
              <a:off x="6522915" y="2750839"/>
              <a:ext cx="1651635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0BD0B914-110C-4D34-88F4-812F0FB6F5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6188" y="1400626"/>
              <a:ext cx="971121" cy="1356888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6248F021-05D9-4580-A90D-D5F403B16634}"/>
              </a:ext>
            </a:extLst>
          </p:cNvPr>
          <p:cNvSpPr txBox="1"/>
          <p:nvPr/>
        </p:nvSpPr>
        <p:spPr>
          <a:xfrm>
            <a:off x="3871243" y="2111860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AAD5C118-44E5-45FB-8127-F28983F1FB30}"/>
              </a:ext>
            </a:extLst>
          </p:cNvPr>
          <p:cNvCxnSpPr>
            <a:cxnSpLocks/>
            <a:endCxn id="5" idx="2"/>
          </p:cNvCxnSpPr>
          <p:nvPr/>
        </p:nvCxnSpPr>
        <p:spPr>
          <a:xfrm flipV="1">
            <a:off x="8712363" y="1457575"/>
            <a:ext cx="2735618" cy="452248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3233F763-70AA-4963-9A67-BFB25C458857}"/>
              </a:ext>
            </a:extLst>
          </p:cNvPr>
          <p:cNvCxnSpPr>
            <a:stCxn id="6" idx="0"/>
            <a:endCxn id="6" idx="2"/>
          </p:cNvCxnSpPr>
          <p:nvPr/>
        </p:nvCxnSpPr>
        <p:spPr>
          <a:xfrm flipH="1">
            <a:off x="8029214" y="770331"/>
            <a:ext cx="1217767" cy="2491741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弧形 38">
            <a:extLst>
              <a:ext uri="{FF2B5EF4-FFF2-40B4-BE49-F238E27FC236}">
                <a16:creationId xmlns:a16="http://schemas.microsoft.com/office/drawing/2014/main" id="{19122912-6D5C-4EAB-917C-6AB6D105357F}"/>
              </a:ext>
            </a:extLst>
          </p:cNvPr>
          <p:cNvSpPr/>
          <p:nvPr/>
        </p:nvSpPr>
        <p:spPr>
          <a:xfrm rot="3408151">
            <a:off x="8440123" y="1550844"/>
            <a:ext cx="518306" cy="717956"/>
          </a:xfrm>
          <a:prstGeom prst="arc">
            <a:avLst>
              <a:gd name="adj1" fmla="val 14466451"/>
              <a:gd name="adj2" fmla="val 17571378"/>
            </a:avLst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73FF7E59-C94C-4818-A64C-19F896312D90}"/>
              </a:ext>
            </a:extLst>
          </p:cNvPr>
          <p:cNvSpPr txBox="1"/>
          <p:nvPr/>
        </p:nvSpPr>
        <p:spPr>
          <a:xfrm>
            <a:off x="8696984" y="1544695"/>
            <a:ext cx="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Symbol" panose="05050102010706020507" pitchFamily="18" charset="2"/>
              </a:rPr>
              <a:t>a</a:t>
            </a:r>
            <a:endParaRPr lang="zh-CN" altLang="en-US" i="1" dirty="0">
              <a:latin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DD9195A0-A621-4C2C-8997-FD4F17DCD04D}"/>
                  </a:ext>
                </a:extLst>
              </p:cNvPr>
              <p:cNvSpPr txBox="1"/>
              <p:nvPr/>
            </p:nvSpPr>
            <p:spPr>
              <a:xfrm>
                <a:off x="902703" y="3568167"/>
                <a:ext cx="9957118" cy="14438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根据旋转的性质得到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CD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BC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CE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错误，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错误；</a:t>
                </a:r>
              </a:p>
              <a:p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得到∠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ACD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＝∠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BCE=</a:t>
                </a:r>
                <a:r>
                  <a:rPr lang="en-US" altLang="zh-CN" i="1" dirty="0">
                    <a:solidFill>
                      <a:srgbClr val="C00000"/>
                    </a:solidFill>
                    <a:latin typeface="Symbol" panose="05050102010706020507" pitchFamily="18" charset="2"/>
                    <a:cs typeface="Times New Roman" panose="02020603050405020304" pitchFamily="18" charset="0"/>
                  </a:rPr>
                  <a:t>a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，根据三角形的内角和得到∠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＝∠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ADC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180°−∠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𝐴𝐶𝐷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zh-CN" altLang="zh-CN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180°</m:t>
                        </m:r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zh-CN" i="1" dirty="0">
                            <a:solidFill>
                              <a:srgbClr val="C00000"/>
                            </a:solidFill>
                            <a:latin typeface="Symbol" panose="05050102010706020507" pitchFamily="18" charset="2"/>
                            <a:cs typeface="Times New Roman" panose="02020603050405020304" pitchFamily="18" charset="0"/>
                          </a:rPr>
                          <m:t>a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i="1" dirty="0">
                    <a:solidFill>
                      <a:srgbClr val="C00000"/>
                    </a:solidFill>
                    <a:latin typeface="Symbol" panose="05050102010706020507" pitchFamily="18" charset="2"/>
                    <a:cs typeface="Times New Roman" panose="02020603050405020304" pitchFamily="18" charset="0"/>
                  </a:rPr>
                  <a:t>b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，∠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CBE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180°−∠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𝐵𝐶𝐸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r>
                  <a:rPr lang="zh-CN" altLang="zh-CN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180°−</m:t>
                        </m:r>
                        <m:r>
                          <m:rPr>
                            <m:nor/>
                          </m:rPr>
                          <a:rPr lang="en-US" altLang="zh-CN" i="1" dirty="0">
                            <a:solidFill>
                              <a:srgbClr val="C00000"/>
                            </a:solidFill>
                            <a:latin typeface="Symbol" panose="05050102010706020507" pitchFamily="18" charset="2"/>
                            <a:cs typeface="Times New Roman" panose="02020603050405020304" pitchFamily="18" charset="0"/>
                          </a:rPr>
                          <m:t>a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altLang="zh-CN" i="1" dirty="0">
                    <a:solidFill>
                      <a:srgbClr val="C00000"/>
                    </a:solidFill>
                    <a:latin typeface="Symbol" panose="05050102010706020507" pitchFamily="18" charset="2"/>
                    <a:cs typeface="Times New Roman" panose="02020603050405020304" pitchFamily="18" charset="0"/>
                  </a:rPr>
                  <a:t>b 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，求得∠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＝∠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EBC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正确；由于∠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∠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ABC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不一定等于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90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°，于是得到∠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ABC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∠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CBE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不一定等于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90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°，故</a:t>
                </a:r>
                <a:r>
                  <a:rPr lang="en-US" altLang="zh-CN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错误．</a:t>
                </a: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DD9195A0-A621-4C2C-8997-FD4F17DCD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703" y="3568167"/>
                <a:ext cx="9957118" cy="1443857"/>
              </a:xfrm>
              <a:prstGeom prst="rect">
                <a:avLst/>
              </a:prstGeom>
              <a:blipFill>
                <a:blip r:embed="rId3"/>
                <a:stretch>
                  <a:fillRect l="-490" t="-2954" r="-122" b="-59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870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270000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  <p:bldP spid="25" grpId="1" animBg="1"/>
      <p:bldP spid="26" grpId="0" animBg="1"/>
      <p:bldP spid="27" grpId="0" animBg="1"/>
      <p:bldP spid="35" grpId="0" animBg="1"/>
      <p:bldP spid="32" grpId="0"/>
      <p:bldP spid="39" grpId="0" animBg="1"/>
      <p:bldP spid="39" grpId="1" animBg="1"/>
      <p:bldP spid="40" grpId="0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3B0C2B7-69C2-4212-BA26-9406B60146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250"/>
          <a:stretch/>
        </p:blipFill>
        <p:spPr>
          <a:xfrm>
            <a:off x="808850" y="601611"/>
            <a:ext cx="6991225" cy="258404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FBEC0FE-3200-4C37-A1EF-1D42C2AE6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521" y="743264"/>
            <a:ext cx="3044212" cy="1809132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F262300B-420F-44AA-95BD-0CEFCD8BD8B8}"/>
              </a:ext>
            </a:extLst>
          </p:cNvPr>
          <p:cNvGrpSpPr/>
          <p:nvPr/>
        </p:nvGrpSpPr>
        <p:grpSpPr>
          <a:xfrm>
            <a:off x="9486900" y="1013460"/>
            <a:ext cx="1501140" cy="960120"/>
            <a:chOff x="9486900" y="1013460"/>
            <a:chExt cx="1501140" cy="960120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E1840AA1-62A8-40DD-A93F-426146C8C525}"/>
                </a:ext>
              </a:extLst>
            </p:cNvPr>
            <p:cNvCxnSpPr>
              <a:cxnSpLocks/>
            </p:cNvCxnSpPr>
            <p:nvPr/>
          </p:nvCxnSpPr>
          <p:spPr>
            <a:xfrm>
              <a:off x="9829800" y="1013460"/>
              <a:ext cx="1158240" cy="9525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6963F225-16FD-4A6D-B61C-F1B75F390875}"/>
                </a:ext>
              </a:extLst>
            </p:cNvPr>
            <p:cNvCxnSpPr/>
            <p:nvPr/>
          </p:nvCxnSpPr>
          <p:spPr>
            <a:xfrm flipH="1">
              <a:off x="9486900" y="1973580"/>
              <a:ext cx="149352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4A0FABB-1819-4823-BC5A-E38D369F677F}"/>
              </a:ext>
            </a:extLst>
          </p:cNvPr>
          <p:cNvGrpSpPr/>
          <p:nvPr/>
        </p:nvGrpSpPr>
        <p:grpSpPr>
          <a:xfrm>
            <a:off x="9259743" y="1013460"/>
            <a:ext cx="570057" cy="960120"/>
            <a:chOff x="9259743" y="1013460"/>
            <a:chExt cx="570057" cy="960120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F28DAA3-7DBA-4081-9DB7-38E063B333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59743" y="1013460"/>
              <a:ext cx="570057" cy="349301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5689D8D-8876-4F3E-943D-11C77BDA7E5F}"/>
                </a:ext>
              </a:extLst>
            </p:cNvPr>
            <p:cNvCxnSpPr/>
            <p:nvPr/>
          </p:nvCxnSpPr>
          <p:spPr>
            <a:xfrm>
              <a:off x="9259743" y="1362761"/>
              <a:ext cx="227157" cy="610819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24AC4BC3-89EA-46A3-81D9-D4562FAC5FB5}"/>
              </a:ext>
            </a:extLst>
          </p:cNvPr>
          <p:cNvGrpSpPr/>
          <p:nvPr/>
        </p:nvGrpSpPr>
        <p:grpSpPr>
          <a:xfrm>
            <a:off x="10649009" y="1787901"/>
            <a:ext cx="68601" cy="151378"/>
            <a:chOff x="10649009" y="1773296"/>
            <a:chExt cx="68601" cy="151378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BDFFDACD-1948-4860-B59A-710ECB163561}"/>
                </a:ext>
              </a:extLst>
            </p:cNvPr>
            <p:cNvSpPr/>
            <p:nvPr/>
          </p:nvSpPr>
          <p:spPr>
            <a:xfrm>
              <a:off x="10671891" y="1773296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5C992D4B-AADE-4FB4-87F5-9AD76DC65A85}"/>
                </a:ext>
              </a:extLst>
            </p:cNvPr>
            <p:cNvSpPr/>
            <p:nvPr/>
          </p:nvSpPr>
          <p:spPr>
            <a:xfrm>
              <a:off x="10649009" y="1878955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7F807CB-CF35-4A5A-893F-279992BC6DE5}"/>
              </a:ext>
            </a:extLst>
          </p:cNvPr>
          <p:cNvGrpSpPr/>
          <p:nvPr/>
        </p:nvGrpSpPr>
        <p:grpSpPr>
          <a:xfrm>
            <a:off x="9403872" y="895427"/>
            <a:ext cx="599299" cy="1264962"/>
            <a:chOff x="9403872" y="895427"/>
            <a:chExt cx="599299" cy="1264962"/>
          </a:xfrm>
        </p:grpSpPr>
        <p:sp>
          <p:nvSpPr>
            <p:cNvPr id="23" name="弧形 22">
              <a:extLst>
                <a:ext uri="{FF2B5EF4-FFF2-40B4-BE49-F238E27FC236}">
                  <a16:creationId xmlns:a16="http://schemas.microsoft.com/office/drawing/2014/main" id="{3D8B4866-2F01-4D73-8A47-C4F66FA5256F}"/>
                </a:ext>
              </a:extLst>
            </p:cNvPr>
            <p:cNvSpPr/>
            <p:nvPr/>
          </p:nvSpPr>
          <p:spPr>
            <a:xfrm rot="20009020">
              <a:off x="9403872" y="1829509"/>
              <a:ext cx="298353" cy="330880"/>
            </a:xfrm>
            <a:prstGeom prst="arc">
              <a:avLst>
                <a:gd name="adj1" fmla="val 15528858"/>
                <a:gd name="adj2" fmla="val 1386755"/>
              </a:avLst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弧形 23">
              <a:extLst>
                <a:ext uri="{FF2B5EF4-FFF2-40B4-BE49-F238E27FC236}">
                  <a16:creationId xmlns:a16="http://schemas.microsoft.com/office/drawing/2014/main" id="{7FB61AD9-9094-4B25-9FFD-005F65A5838C}"/>
                </a:ext>
              </a:extLst>
            </p:cNvPr>
            <p:cNvSpPr/>
            <p:nvPr/>
          </p:nvSpPr>
          <p:spPr>
            <a:xfrm rot="9092792">
              <a:off x="9685913" y="895427"/>
              <a:ext cx="317258" cy="306744"/>
            </a:xfrm>
            <a:prstGeom prst="arc">
              <a:avLst>
                <a:gd name="adj1" fmla="val 14743942"/>
                <a:gd name="adj2" fmla="val 710723"/>
              </a:avLst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CAC007B-6454-4ED8-8953-915ADF41F42B}"/>
              </a:ext>
            </a:extLst>
          </p:cNvPr>
          <p:cNvGrpSpPr/>
          <p:nvPr/>
        </p:nvGrpSpPr>
        <p:grpSpPr>
          <a:xfrm>
            <a:off x="9395807" y="1314633"/>
            <a:ext cx="62681" cy="210076"/>
            <a:chOff x="9395807" y="1314633"/>
            <a:chExt cx="62681" cy="210076"/>
          </a:xfrm>
        </p:grpSpPr>
        <p:sp>
          <p:nvSpPr>
            <p:cNvPr id="26" name="星形: 四角 25">
              <a:extLst>
                <a:ext uri="{FF2B5EF4-FFF2-40B4-BE49-F238E27FC236}">
                  <a16:creationId xmlns:a16="http://schemas.microsoft.com/office/drawing/2014/main" id="{3AB62BCA-227D-4914-87CF-5FD79DCF6335}"/>
                </a:ext>
              </a:extLst>
            </p:cNvPr>
            <p:cNvSpPr/>
            <p:nvPr/>
          </p:nvSpPr>
          <p:spPr>
            <a:xfrm rot="2790481">
              <a:off x="9412769" y="1314633"/>
              <a:ext cx="45719" cy="45719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星形: 四角 26">
              <a:extLst>
                <a:ext uri="{FF2B5EF4-FFF2-40B4-BE49-F238E27FC236}">
                  <a16:creationId xmlns:a16="http://schemas.microsoft.com/office/drawing/2014/main" id="{87AB56C8-F378-42D3-B7C6-3D8B002164AD}"/>
                </a:ext>
              </a:extLst>
            </p:cNvPr>
            <p:cNvSpPr/>
            <p:nvPr/>
          </p:nvSpPr>
          <p:spPr>
            <a:xfrm rot="2792922">
              <a:off x="9395807" y="1478990"/>
              <a:ext cx="45719" cy="45719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69F902DF-5656-45B4-9BD8-678C06258BF8}"/>
              </a:ext>
            </a:extLst>
          </p:cNvPr>
          <p:cNvSpPr txBox="1"/>
          <p:nvPr/>
        </p:nvSpPr>
        <p:spPr>
          <a:xfrm>
            <a:off x="1051034" y="3429000"/>
            <a:ext cx="5496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>
                <a:solidFill>
                  <a:srgbClr val="C00000"/>
                </a:solidFill>
              </a:rPr>
              <a:t>由折叠的性质知，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CB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</a:p>
          <a:p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故选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</a:p>
          <a:p>
            <a:endParaRPr lang="en-US" altLang="zh-CN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D204949-F9D5-43AA-A72B-1B95A50458D7}"/>
              </a:ext>
            </a:extLst>
          </p:cNvPr>
          <p:cNvSpPr txBox="1"/>
          <p:nvPr/>
        </p:nvSpPr>
        <p:spPr>
          <a:xfrm>
            <a:off x="3453743" y="1687874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22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:a16="http://schemas.microsoft.com/office/drawing/2014/main" id="{A8E7FD54-A07F-4A4C-A67E-D6A0B3ACDCBC}"/>
              </a:ext>
            </a:extLst>
          </p:cNvPr>
          <p:cNvGrpSpPr/>
          <p:nvPr/>
        </p:nvGrpSpPr>
        <p:grpSpPr>
          <a:xfrm>
            <a:off x="8250914" y="1423373"/>
            <a:ext cx="2184612" cy="757625"/>
            <a:chOff x="596261" y="3509452"/>
            <a:chExt cx="2184612" cy="757625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76236037-87B3-4620-9686-320DC09D4F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93298" y="3511585"/>
              <a:ext cx="487575" cy="755492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68769CD4-3ED2-43DE-8747-0A195E49ABCF}"/>
                </a:ext>
              </a:extLst>
            </p:cNvPr>
            <p:cNvGrpSpPr/>
            <p:nvPr/>
          </p:nvGrpSpPr>
          <p:grpSpPr>
            <a:xfrm>
              <a:off x="596261" y="3509452"/>
              <a:ext cx="2184612" cy="756030"/>
              <a:chOff x="596261" y="3509452"/>
              <a:chExt cx="2184612" cy="756030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AB72CA0F-8C8E-40DF-9E1D-AA8D514B05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6261" y="3509452"/>
                <a:ext cx="2184612" cy="75603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16A16F16-06EB-4547-ACD8-32D422DAD8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6261" y="4265482"/>
                <a:ext cx="1697037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E46099F-0589-4A64-B17E-D5C6A35A94A8}"/>
              </a:ext>
            </a:extLst>
          </p:cNvPr>
          <p:cNvGrpSpPr/>
          <p:nvPr/>
        </p:nvGrpSpPr>
        <p:grpSpPr>
          <a:xfrm rot="3439586">
            <a:off x="8844037" y="1087499"/>
            <a:ext cx="2184612" cy="757625"/>
            <a:chOff x="596261" y="3509452"/>
            <a:chExt cx="2184612" cy="757625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B2C6BB2B-E776-4226-AEDC-353694ABF8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93298" y="3511585"/>
              <a:ext cx="487575" cy="755492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DAD9A475-B03C-4E2F-A95F-4DE54DFC3F9A}"/>
                </a:ext>
              </a:extLst>
            </p:cNvPr>
            <p:cNvGrpSpPr/>
            <p:nvPr/>
          </p:nvGrpSpPr>
          <p:grpSpPr>
            <a:xfrm>
              <a:off x="596261" y="3509452"/>
              <a:ext cx="2184612" cy="756030"/>
              <a:chOff x="596261" y="3509452"/>
              <a:chExt cx="2184612" cy="756030"/>
            </a:xfrm>
          </p:grpSpPr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8273BBC5-0A91-4264-9EC3-CE8EA2BCFD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6261" y="3509452"/>
                <a:ext cx="2184612" cy="75603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id="{2D1E8387-9EC1-4D7E-94B9-0F314D89A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6261" y="4265482"/>
                <a:ext cx="1697037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CCC13E9D-9A1F-4E87-BDA1-22C7EBF79AAA}"/>
              </a:ext>
            </a:extLst>
          </p:cNvPr>
          <p:cNvCxnSpPr>
            <a:cxnSpLocks/>
          </p:cNvCxnSpPr>
          <p:nvPr/>
        </p:nvCxnSpPr>
        <p:spPr>
          <a:xfrm flipH="1">
            <a:off x="8250914" y="750494"/>
            <a:ext cx="778218" cy="1427315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DCCE5DD7-C982-434D-9F4F-565C8A3391B6}"/>
              </a:ext>
            </a:extLst>
          </p:cNvPr>
          <p:cNvSpPr txBox="1"/>
          <p:nvPr/>
        </p:nvSpPr>
        <p:spPr>
          <a:xfrm>
            <a:off x="7937682" y="2101289"/>
            <a:ext cx="21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D7DE920-A784-4E1A-837F-DAF006C34A50}"/>
              </a:ext>
            </a:extLst>
          </p:cNvPr>
          <p:cNvSpPr txBox="1"/>
          <p:nvPr/>
        </p:nvSpPr>
        <p:spPr>
          <a:xfrm>
            <a:off x="9723171" y="2113778"/>
            <a:ext cx="265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8E867483-AFEC-4121-9A43-36AD1765EB1A}"/>
              </a:ext>
            </a:extLst>
          </p:cNvPr>
          <p:cNvSpPr txBox="1"/>
          <p:nvPr/>
        </p:nvSpPr>
        <p:spPr>
          <a:xfrm>
            <a:off x="10327277" y="1131812"/>
            <a:ext cx="224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613814B-E74D-4EF1-B4D1-84AF5EC692C6}"/>
              </a:ext>
            </a:extLst>
          </p:cNvPr>
          <p:cNvSpPr txBox="1"/>
          <p:nvPr/>
        </p:nvSpPr>
        <p:spPr>
          <a:xfrm>
            <a:off x="8842144" y="409864"/>
            <a:ext cx="778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8F6664A0-82AF-403F-A4F1-1A548445F7C1}"/>
              </a:ext>
            </a:extLst>
          </p:cNvPr>
          <p:cNvSpPr txBox="1"/>
          <p:nvPr/>
        </p:nvSpPr>
        <p:spPr>
          <a:xfrm>
            <a:off x="10768550" y="2035416"/>
            <a:ext cx="503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BE52CB1B-D783-4259-AE7F-4166B7CD25E9}"/>
              </a:ext>
            </a:extLst>
          </p:cNvPr>
          <p:cNvGrpSpPr/>
          <p:nvPr/>
        </p:nvGrpSpPr>
        <p:grpSpPr>
          <a:xfrm>
            <a:off x="8248597" y="1421131"/>
            <a:ext cx="3398703" cy="1515722"/>
            <a:chOff x="2525100" y="3058252"/>
            <a:chExt cx="3398703" cy="1515722"/>
          </a:xfrm>
        </p:grpSpPr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6B2EB43E-43D6-4681-B3A0-25CA34107FCE}"/>
                </a:ext>
              </a:extLst>
            </p:cNvPr>
            <p:cNvGrpSpPr/>
            <p:nvPr/>
          </p:nvGrpSpPr>
          <p:grpSpPr>
            <a:xfrm>
              <a:off x="2525100" y="3058252"/>
              <a:ext cx="2184612" cy="757625"/>
              <a:chOff x="596261" y="3509452"/>
              <a:chExt cx="2184612" cy="757625"/>
            </a:xfrm>
          </p:grpSpPr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2D012FE8-14B6-4478-A45C-2ED325DF89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93298" y="3511585"/>
                <a:ext cx="487575" cy="755492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id="{793A4C88-1F00-4B6C-98BA-5E8D6B20E1BC}"/>
                  </a:ext>
                </a:extLst>
              </p:cNvPr>
              <p:cNvGrpSpPr/>
              <p:nvPr/>
            </p:nvGrpSpPr>
            <p:grpSpPr>
              <a:xfrm>
                <a:off x="596261" y="3509452"/>
                <a:ext cx="2184612" cy="756030"/>
                <a:chOff x="596261" y="3509452"/>
                <a:chExt cx="2184612" cy="756030"/>
              </a:xfrm>
            </p:grpSpPr>
            <p:cxnSp>
              <p:nvCxnSpPr>
                <p:cNvPr id="54" name="直接连接符 53">
                  <a:extLst>
                    <a:ext uri="{FF2B5EF4-FFF2-40B4-BE49-F238E27FC236}">
                      <a16:creationId xmlns:a16="http://schemas.microsoft.com/office/drawing/2014/main" id="{8FA75932-CD58-492F-A77F-E8986A60F9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6261" y="3509452"/>
                  <a:ext cx="2184612" cy="756030"/>
                </a:xfrm>
                <a:prstGeom prst="line">
                  <a:avLst/>
                </a:prstGeom>
                <a:ln w="1905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直接连接符 54">
                  <a:extLst>
                    <a:ext uri="{FF2B5EF4-FFF2-40B4-BE49-F238E27FC236}">
                      <a16:creationId xmlns:a16="http://schemas.microsoft.com/office/drawing/2014/main" id="{DDB89144-81E7-4532-8CC3-F9E6B8C2D3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6261" y="4265482"/>
                  <a:ext cx="1697037" cy="0"/>
                </a:xfrm>
                <a:prstGeom prst="line">
                  <a:avLst/>
                </a:prstGeom>
                <a:ln w="1905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A3DC6A61-4442-4629-B1D2-A2001C5726F0}"/>
                </a:ext>
              </a:extLst>
            </p:cNvPr>
            <p:cNvGrpSpPr/>
            <p:nvPr/>
          </p:nvGrpSpPr>
          <p:grpSpPr>
            <a:xfrm rot="10800000">
              <a:off x="3739191" y="3816349"/>
              <a:ext cx="2184612" cy="757625"/>
              <a:chOff x="596261" y="3509452"/>
              <a:chExt cx="2184612" cy="757625"/>
            </a:xfrm>
          </p:grpSpPr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143B12F3-BBBD-4180-9FF1-87BED4CFBE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93298" y="3511585"/>
                <a:ext cx="487575" cy="755492"/>
              </a:xfrm>
              <a:prstGeom prst="line">
                <a:avLst/>
              </a:prstGeom>
              <a:ln w="190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F2FBB894-562F-4CE6-BA88-FBC9F437F4B3}"/>
                  </a:ext>
                </a:extLst>
              </p:cNvPr>
              <p:cNvGrpSpPr/>
              <p:nvPr/>
            </p:nvGrpSpPr>
            <p:grpSpPr>
              <a:xfrm>
                <a:off x="596261" y="3509452"/>
                <a:ext cx="2184612" cy="756030"/>
                <a:chOff x="596261" y="3509452"/>
                <a:chExt cx="2184612" cy="756030"/>
              </a:xfrm>
            </p:grpSpPr>
            <p:cxnSp>
              <p:nvCxnSpPr>
                <p:cNvPr id="59" name="直接连接符 58">
                  <a:extLst>
                    <a:ext uri="{FF2B5EF4-FFF2-40B4-BE49-F238E27FC236}">
                      <a16:creationId xmlns:a16="http://schemas.microsoft.com/office/drawing/2014/main" id="{91A77108-BFC3-4B15-AC3C-06C28D524D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6261" y="3509452"/>
                  <a:ext cx="2184612" cy="756030"/>
                </a:xfrm>
                <a:prstGeom prst="line">
                  <a:avLst/>
                </a:prstGeom>
                <a:ln w="190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接连接符 59">
                  <a:extLst>
                    <a:ext uri="{FF2B5EF4-FFF2-40B4-BE49-F238E27FC236}">
                      <a16:creationId xmlns:a16="http://schemas.microsoft.com/office/drawing/2014/main" id="{3F96EE66-4134-4B4C-A590-21DEFA635B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6261" y="4265482"/>
                  <a:ext cx="1697037" cy="0"/>
                </a:xfrm>
                <a:prstGeom prst="line">
                  <a:avLst/>
                </a:prstGeom>
                <a:ln w="190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2" name="弧形 61">
            <a:extLst>
              <a:ext uri="{FF2B5EF4-FFF2-40B4-BE49-F238E27FC236}">
                <a16:creationId xmlns:a16="http://schemas.microsoft.com/office/drawing/2014/main" id="{E0727F51-220A-4FDD-8FFD-099E660239BA}"/>
              </a:ext>
            </a:extLst>
          </p:cNvPr>
          <p:cNvSpPr/>
          <p:nvPr/>
        </p:nvSpPr>
        <p:spPr>
          <a:xfrm rot="21123606">
            <a:off x="9868427" y="2009459"/>
            <a:ext cx="271035" cy="304800"/>
          </a:xfrm>
          <a:prstGeom prst="arc">
            <a:avLst>
              <a:gd name="adj1" fmla="val 18133186"/>
              <a:gd name="adj2" fmla="val 698813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弧形 62">
            <a:extLst>
              <a:ext uri="{FF2B5EF4-FFF2-40B4-BE49-F238E27FC236}">
                <a16:creationId xmlns:a16="http://schemas.microsoft.com/office/drawing/2014/main" id="{A684D771-624B-49C7-9035-52BE1EEC16BE}"/>
              </a:ext>
            </a:extLst>
          </p:cNvPr>
          <p:cNvSpPr/>
          <p:nvPr/>
        </p:nvSpPr>
        <p:spPr>
          <a:xfrm rot="13742335">
            <a:off x="9762755" y="1999256"/>
            <a:ext cx="271035" cy="286968"/>
          </a:xfrm>
          <a:prstGeom prst="arc">
            <a:avLst>
              <a:gd name="adj1" fmla="val 18133186"/>
              <a:gd name="adj2" fmla="val 698813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196E2385-608B-4618-A325-0FEAE1BFCBF1}"/>
              </a:ext>
            </a:extLst>
          </p:cNvPr>
          <p:cNvSpPr txBox="1"/>
          <p:nvPr/>
        </p:nvSpPr>
        <p:spPr>
          <a:xfrm>
            <a:off x="9499494" y="1913531"/>
            <a:ext cx="5697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60°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C9707AA4-8D3A-4E51-9C72-76FAC9036F54}"/>
              </a:ext>
            </a:extLst>
          </p:cNvPr>
          <p:cNvSpPr txBox="1"/>
          <p:nvPr/>
        </p:nvSpPr>
        <p:spPr>
          <a:xfrm>
            <a:off x="10002300" y="1928796"/>
            <a:ext cx="632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60°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84C13044-2E37-4263-ADAC-EBB7BC513AA0}"/>
              </a:ext>
            </a:extLst>
          </p:cNvPr>
          <p:cNvCxnSpPr>
            <a:cxnSpLocks/>
          </p:cNvCxnSpPr>
          <p:nvPr/>
        </p:nvCxnSpPr>
        <p:spPr>
          <a:xfrm>
            <a:off x="8248597" y="2177161"/>
            <a:ext cx="170144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EF17BF36-EA78-4C39-BF25-32E75E60BAB2}"/>
              </a:ext>
            </a:extLst>
          </p:cNvPr>
          <p:cNvCxnSpPr>
            <a:cxnSpLocks/>
          </p:cNvCxnSpPr>
          <p:nvPr/>
        </p:nvCxnSpPr>
        <p:spPr>
          <a:xfrm flipH="1" flipV="1">
            <a:off x="9029132" y="750494"/>
            <a:ext cx="907882" cy="141904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id="{6D0622E4-E6C8-4905-8371-E46CD1F9EC27}"/>
              </a:ext>
            </a:extLst>
          </p:cNvPr>
          <p:cNvCxnSpPr>
            <a:cxnSpLocks/>
          </p:cNvCxnSpPr>
          <p:nvPr/>
        </p:nvCxnSpPr>
        <p:spPr>
          <a:xfrm flipV="1">
            <a:off x="9950263" y="1420270"/>
            <a:ext cx="482946" cy="762797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id="{0AEE302C-B46B-4CF7-A5A7-CB4567329BB8}"/>
              </a:ext>
            </a:extLst>
          </p:cNvPr>
          <p:cNvCxnSpPr>
            <a:cxnSpLocks/>
          </p:cNvCxnSpPr>
          <p:nvPr/>
        </p:nvCxnSpPr>
        <p:spPr>
          <a:xfrm>
            <a:off x="9952797" y="2179250"/>
            <a:ext cx="886141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2AFA5E9F-CD31-49BD-B1F8-FF3AC7872475}"/>
              </a:ext>
            </a:extLst>
          </p:cNvPr>
          <p:cNvCxnSpPr/>
          <p:nvPr/>
        </p:nvCxnSpPr>
        <p:spPr>
          <a:xfrm flipV="1">
            <a:off x="8248597" y="750494"/>
            <a:ext cx="780535" cy="142666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弧形 89">
            <a:extLst>
              <a:ext uri="{FF2B5EF4-FFF2-40B4-BE49-F238E27FC236}">
                <a16:creationId xmlns:a16="http://schemas.microsoft.com/office/drawing/2014/main" id="{3844CFB2-8566-49E1-8541-729DC6F44E57}"/>
              </a:ext>
            </a:extLst>
          </p:cNvPr>
          <p:cNvSpPr/>
          <p:nvPr/>
        </p:nvSpPr>
        <p:spPr>
          <a:xfrm>
            <a:off x="8198165" y="2052666"/>
            <a:ext cx="211480" cy="242682"/>
          </a:xfrm>
          <a:prstGeom prst="arc">
            <a:avLst>
              <a:gd name="adj1" fmla="val 16818470"/>
              <a:gd name="adj2" fmla="val 21488251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3E093F42-3142-424E-9705-156CA72D8530}"/>
              </a:ext>
            </a:extLst>
          </p:cNvPr>
          <p:cNvSpPr txBox="1"/>
          <p:nvPr/>
        </p:nvSpPr>
        <p:spPr>
          <a:xfrm>
            <a:off x="8322806" y="1903802"/>
            <a:ext cx="57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60°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A9B9339D-2A34-4112-8703-54481E65AA75}"/>
              </a:ext>
            </a:extLst>
          </p:cNvPr>
          <p:cNvSpPr txBox="1"/>
          <p:nvPr/>
        </p:nvSpPr>
        <p:spPr>
          <a:xfrm>
            <a:off x="10001970" y="1927927"/>
            <a:ext cx="613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60°</a:t>
            </a:r>
            <a:endParaRPr lang="zh-CN" altLang="en-US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0414F88E-8CC8-4FD7-B162-45267DD5EDCF}"/>
              </a:ext>
            </a:extLst>
          </p:cNvPr>
          <p:cNvSpPr txBox="1"/>
          <p:nvPr/>
        </p:nvSpPr>
        <p:spPr>
          <a:xfrm>
            <a:off x="8322806" y="1898777"/>
            <a:ext cx="57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60°</a:t>
            </a:r>
            <a:endParaRPr lang="zh-CN" altLang="en-US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6" name="直接箭头连接符 95">
            <a:extLst>
              <a:ext uri="{FF2B5EF4-FFF2-40B4-BE49-F238E27FC236}">
                <a16:creationId xmlns:a16="http://schemas.microsoft.com/office/drawing/2014/main" id="{72AD52EE-CA52-4254-819D-5B3091F2293D}"/>
              </a:ext>
            </a:extLst>
          </p:cNvPr>
          <p:cNvCxnSpPr/>
          <p:nvPr/>
        </p:nvCxnSpPr>
        <p:spPr>
          <a:xfrm flipV="1">
            <a:off x="8646496" y="1349334"/>
            <a:ext cx="67983" cy="80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箭头连接符 96">
            <a:extLst>
              <a:ext uri="{FF2B5EF4-FFF2-40B4-BE49-F238E27FC236}">
                <a16:creationId xmlns:a16="http://schemas.microsoft.com/office/drawing/2014/main" id="{BF5E5C25-71B3-4D8F-8DD6-25552457F7DE}"/>
              </a:ext>
            </a:extLst>
          </p:cNvPr>
          <p:cNvCxnSpPr/>
          <p:nvPr/>
        </p:nvCxnSpPr>
        <p:spPr>
          <a:xfrm flipV="1">
            <a:off x="10155429" y="1769929"/>
            <a:ext cx="67983" cy="80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>
            <a:extLst>
              <a:ext uri="{FF2B5EF4-FFF2-40B4-BE49-F238E27FC236}">
                <a16:creationId xmlns:a16="http://schemas.microsoft.com/office/drawing/2014/main" id="{56207E05-5C8B-48D6-B8FA-5889661C7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311" y="756386"/>
            <a:ext cx="9634495" cy="218750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4C11707-5171-4A40-89CF-457273663576}"/>
              </a:ext>
            </a:extLst>
          </p:cNvPr>
          <p:cNvSpPr txBox="1"/>
          <p:nvPr/>
        </p:nvSpPr>
        <p:spPr>
          <a:xfrm>
            <a:off x="977462" y="2999951"/>
            <a:ext cx="64452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zh-CN" altLang="zh-CN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由旋转的性质得到∠</a:t>
            </a:r>
            <a:r>
              <a:rPr lang="en-US" altLang="zh-CN" i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</a:t>
            </a:r>
            <a:r>
              <a:rPr lang="en-US" altLang="zh-CN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zh-CN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i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CB</a:t>
            </a:r>
            <a:r>
              <a:rPr lang="en-US" altLang="zh-CN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E=60°</a:t>
            </a:r>
            <a:r>
              <a:rPr lang="zh-CN" altLang="zh-CN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i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altLang="zh-CN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i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</a:t>
            </a:r>
            <a:r>
              <a:rPr lang="zh-CN" altLang="zh-CN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，推出△</a:t>
            </a:r>
            <a:r>
              <a:rPr lang="en-US" altLang="zh-CN" i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</a:t>
            </a:r>
            <a:r>
              <a:rPr lang="zh-CN" altLang="zh-CN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是等边三角形，得到∠</a:t>
            </a:r>
            <a:r>
              <a:rPr lang="en-US" altLang="zh-CN" i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DAB</a:t>
            </a:r>
            <a:r>
              <a:rPr lang="en-US" altLang="zh-CN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zh-CN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i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CBE</a:t>
            </a:r>
            <a:r>
              <a:rPr lang="zh-CN" altLang="zh-CN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，于是得到结论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∥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endParaRPr lang="zh-CN" altLang="zh-C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故选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  <a:endParaRPr lang="zh-CN" altLang="zh-CN" sz="1400" kern="1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F59CBC80-0C99-4DE4-9EA4-F90A67589400}"/>
              </a:ext>
            </a:extLst>
          </p:cNvPr>
          <p:cNvSpPr txBox="1"/>
          <p:nvPr/>
        </p:nvSpPr>
        <p:spPr>
          <a:xfrm>
            <a:off x="7107969" y="1244879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39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420000">
                                      <p:cBhvr>
                                        <p:cTn id="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5" grpId="0"/>
      <p:bldP spid="66" grpId="0"/>
      <p:bldP spid="90" grpId="0" animBg="1"/>
      <p:bldP spid="91" grpId="0"/>
      <p:bldP spid="92" grpId="0"/>
      <p:bldP spid="94" grpId="0"/>
      <p:bldP spid="3" grpId="0"/>
      <p:bldP spid="6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456FE026-256E-4E8D-A9B1-185C8E87ECC4}"/>
                  </a:ext>
                </a:extLst>
              </p:cNvPr>
              <p:cNvSpPr txBox="1"/>
              <p:nvPr/>
            </p:nvSpPr>
            <p:spPr>
              <a:xfrm>
                <a:off x="1089240" y="3429000"/>
                <a:ext cx="635875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ctr"/>
                <a:r>
                  <a:rPr lang="zh-CN" altLang="en-US" dirty="0">
                    <a:solidFill>
                      <a:srgbClr val="C00000"/>
                    </a:solidFill>
                  </a:rPr>
                  <a:t>本题考查</a:t>
                </a:r>
                <a:r>
                  <a:rPr lang="zh-CN" altLang="zh-CN" dirty="0">
                    <a:solidFill>
                      <a:srgbClr val="C00000"/>
                    </a:solidFill>
                  </a:rPr>
                  <a:t>矩形的性质，轴对称图形的性质，等腰三角形的判</a:t>
                </a:r>
                <a:r>
                  <a:rPr lang="zh-CN" altLang="en-US" dirty="0">
                    <a:solidFill>
                      <a:srgbClr val="C00000"/>
                    </a:solidFill>
                  </a:rPr>
                  <a:t>定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由轴对称图形的性质可得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∠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𝐵𝐴𝐶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=∠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𝐶𝐴𝐵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，由矩形的对边平行可得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∠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𝐵𝐴𝐶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=∠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𝐸𝐶𝐴</m:t>
                    </m:r>
                  </m:oMath>
                </a14:m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∴</a:t>
                </a:r>
                <a14:m>
                  <m:oMath xmlns:m="http://schemas.openxmlformats.org/officeDocument/2006/math">
                    <m:r>
                      <a:rPr lang="zh-CN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∠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=∠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𝐸𝐶𝐴</m:t>
                    </m:r>
                  </m:oMath>
                </a14:m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，∴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𝐴𝐸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𝐶𝐸</m:t>
                    </m:r>
                  </m:oMath>
                </a14:m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，故选</a:t>
                </a: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zh-CN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．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456FE026-256E-4E8D-A9B1-185C8E87E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240" y="3429000"/>
                <a:ext cx="6358758" cy="923330"/>
              </a:xfrm>
              <a:prstGeom prst="rect">
                <a:avLst/>
              </a:prstGeom>
              <a:blipFill>
                <a:blip r:embed="rId2"/>
                <a:stretch>
                  <a:fillRect l="-863" t="-3311" r="-767" b="-99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片 14">
            <a:extLst>
              <a:ext uri="{FF2B5EF4-FFF2-40B4-BE49-F238E27FC236}">
                <a16:creationId xmlns:a16="http://schemas.microsoft.com/office/drawing/2014/main" id="{EA33F7C5-547D-4438-ABD9-5E87F804A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40" y="179384"/>
            <a:ext cx="9682208" cy="3415153"/>
          </a:xfrm>
          <a:prstGeom prst="rect">
            <a:avLst/>
          </a:prstGeom>
        </p:spPr>
      </p:pic>
      <p:sp>
        <p:nvSpPr>
          <p:cNvPr id="18" name="星形: 四角 17">
            <a:extLst>
              <a:ext uri="{FF2B5EF4-FFF2-40B4-BE49-F238E27FC236}">
                <a16:creationId xmlns:a16="http://schemas.microsoft.com/office/drawing/2014/main" id="{DBBC9D1B-3508-4201-B3C8-DB2BD329C94A}"/>
              </a:ext>
            </a:extLst>
          </p:cNvPr>
          <p:cNvSpPr/>
          <p:nvPr/>
        </p:nvSpPr>
        <p:spPr>
          <a:xfrm rot="902117">
            <a:off x="8708315" y="2882272"/>
            <a:ext cx="45719" cy="45719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43C99AB4-5643-415F-8AA4-3F15F270E3A3}"/>
              </a:ext>
            </a:extLst>
          </p:cNvPr>
          <p:cNvGrpSpPr/>
          <p:nvPr/>
        </p:nvGrpSpPr>
        <p:grpSpPr>
          <a:xfrm>
            <a:off x="8436217" y="2101940"/>
            <a:ext cx="1776047" cy="897275"/>
            <a:chOff x="8440615" y="2092111"/>
            <a:chExt cx="1776047" cy="897275"/>
          </a:xfrm>
        </p:grpSpPr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1F403E45-EC9B-4285-B0E4-393AB76869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40615" y="2114091"/>
              <a:ext cx="659423" cy="875295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B684CDD4-12D9-496D-B18F-A103D2272EF9}"/>
                </a:ext>
              </a:extLst>
            </p:cNvPr>
            <p:cNvCxnSpPr/>
            <p:nvPr/>
          </p:nvCxnSpPr>
          <p:spPr>
            <a:xfrm>
              <a:off x="9104435" y="2092111"/>
              <a:ext cx="1112227" cy="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星形: 四角 27">
            <a:extLst>
              <a:ext uri="{FF2B5EF4-FFF2-40B4-BE49-F238E27FC236}">
                <a16:creationId xmlns:a16="http://schemas.microsoft.com/office/drawing/2014/main" id="{657658E4-D339-4405-9BC6-116863A07AE2}"/>
              </a:ext>
            </a:extLst>
          </p:cNvPr>
          <p:cNvSpPr/>
          <p:nvPr/>
        </p:nvSpPr>
        <p:spPr>
          <a:xfrm rot="902117">
            <a:off x="8632115" y="2788486"/>
            <a:ext cx="45719" cy="45719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星形: 四角 28">
            <a:extLst>
              <a:ext uri="{FF2B5EF4-FFF2-40B4-BE49-F238E27FC236}">
                <a16:creationId xmlns:a16="http://schemas.microsoft.com/office/drawing/2014/main" id="{F5ACB799-C7D3-4A8C-A541-98BFB7E2941A}"/>
              </a:ext>
            </a:extLst>
          </p:cNvPr>
          <p:cNvSpPr/>
          <p:nvPr/>
        </p:nvSpPr>
        <p:spPr>
          <a:xfrm rot="902117">
            <a:off x="9918722" y="2140792"/>
            <a:ext cx="45719" cy="45719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A4F49179-AB3A-4F12-A1B9-665BC88576C1}"/>
              </a:ext>
            </a:extLst>
          </p:cNvPr>
          <p:cNvGrpSpPr/>
          <p:nvPr/>
        </p:nvGrpSpPr>
        <p:grpSpPr>
          <a:xfrm>
            <a:off x="8847994" y="2092111"/>
            <a:ext cx="74734" cy="904138"/>
            <a:chOff x="8847994" y="2092111"/>
            <a:chExt cx="74734" cy="904138"/>
          </a:xfrm>
        </p:grpSpPr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E1C07508-E10A-4BA9-AE0A-34322CA153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49458" y="2092111"/>
              <a:ext cx="5715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D3B56A79-5B28-4BF0-B5E7-6EB24E64FF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47994" y="2996249"/>
              <a:ext cx="747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3B852A2D-F17E-405D-990B-0A98D42EBD6F}"/>
              </a:ext>
            </a:extLst>
          </p:cNvPr>
          <p:cNvGrpSpPr/>
          <p:nvPr/>
        </p:nvGrpSpPr>
        <p:grpSpPr>
          <a:xfrm>
            <a:off x="8620289" y="2039020"/>
            <a:ext cx="1450244" cy="999221"/>
            <a:chOff x="8620289" y="2039020"/>
            <a:chExt cx="1450244" cy="999221"/>
          </a:xfrm>
        </p:grpSpPr>
        <p:sp>
          <p:nvSpPr>
            <p:cNvPr id="38" name="弧形 37">
              <a:extLst>
                <a:ext uri="{FF2B5EF4-FFF2-40B4-BE49-F238E27FC236}">
                  <a16:creationId xmlns:a16="http://schemas.microsoft.com/office/drawing/2014/main" id="{6E282560-1826-47D6-BCCA-D519B9EA437C}"/>
                </a:ext>
              </a:extLst>
            </p:cNvPr>
            <p:cNvSpPr/>
            <p:nvPr/>
          </p:nvSpPr>
          <p:spPr>
            <a:xfrm rot="1420610">
              <a:off x="8620289" y="2810214"/>
              <a:ext cx="221271" cy="228027"/>
            </a:xfrm>
            <a:prstGeom prst="arc">
              <a:avLst>
                <a:gd name="adj1" fmla="val 16568501"/>
                <a:gd name="adj2" fmla="val 1268869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弧形 38">
              <a:extLst>
                <a:ext uri="{FF2B5EF4-FFF2-40B4-BE49-F238E27FC236}">
                  <a16:creationId xmlns:a16="http://schemas.microsoft.com/office/drawing/2014/main" id="{59E97770-6E44-4200-8BB9-518E14834E5D}"/>
                </a:ext>
              </a:extLst>
            </p:cNvPr>
            <p:cNvSpPr/>
            <p:nvPr/>
          </p:nvSpPr>
          <p:spPr>
            <a:xfrm rot="11748324">
              <a:off x="9849262" y="2039020"/>
              <a:ext cx="221271" cy="228027"/>
            </a:xfrm>
            <a:prstGeom prst="arc">
              <a:avLst>
                <a:gd name="adj1" fmla="val 16568501"/>
                <a:gd name="adj2" fmla="val 1268869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8520B513-5273-4009-8CBF-C1A02BDB4F4D}"/>
              </a:ext>
            </a:extLst>
          </p:cNvPr>
          <p:cNvSpPr txBox="1"/>
          <p:nvPr/>
        </p:nvSpPr>
        <p:spPr>
          <a:xfrm>
            <a:off x="4041354" y="1434860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C9AC8D5-358B-42C5-8435-5370D0E9C0D4}"/>
              </a:ext>
            </a:extLst>
          </p:cNvPr>
          <p:cNvSpPr txBox="1"/>
          <p:nvPr/>
        </p:nvSpPr>
        <p:spPr>
          <a:xfrm>
            <a:off x="9203577" y="2933139"/>
            <a:ext cx="471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3BA982A6-AB76-4BA9-9681-3E00CE5E5B01}"/>
              </a:ext>
            </a:extLst>
          </p:cNvPr>
          <p:cNvSpPr txBox="1"/>
          <p:nvPr/>
        </p:nvSpPr>
        <p:spPr>
          <a:xfrm>
            <a:off x="8168204" y="2331392"/>
            <a:ext cx="471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BD873B8-FD14-4B5E-BB51-5A9A7DCF4BD2}"/>
              </a:ext>
            </a:extLst>
          </p:cNvPr>
          <p:cNvSpPr txBox="1"/>
          <p:nvPr/>
        </p:nvSpPr>
        <p:spPr>
          <a:xfrm>
            <a:off x="9393290" y="1784827"/>
            <a:ext cx="471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C6C56797-52D6-4942-B605-13A590906769}"/>
              </a:ext>
            </a:extLst>
          </p:cNvPr>
          <p:cNvSpPr txBox="1"/>
          <p:nvPr/>
        </p:nvSpPr>
        <p:spPr>
          <a:xfrm>
            <a:off x="8513323" y="1773416"/>
            <a:ext cx="555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a-x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BFA2B45B-8FC8-48A8-B53F-4A4259FF91AB}"/>
                  </a:ext>
                </a:extLst>
              </p:cNvPr>
              <p:cNvSpPr txBox="1"/>
              <p:nvPr/>
            </p:nvSpPr>
            <p:spPr>
              <a:xfrm>
                <a:off x="8022209" y="3620671"/>
                <a:ext cx="26395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altLang="zh-C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pt-BR" altLang="zh-C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pt-BR" altLang="zh-C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altLang="zh-CN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pt-BR" altLang="zh-C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altLang="zh-C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pt-BR" altLang="zh-C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altLang="zh-CN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altLang="zh-C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altLang="zh-C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BFA2B45B-8FC8-48A8-B53F-4A4259FF91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209" y="3620671"/>
                <a:ext cx="2639505" cy="369332"/>
              </a:xfrm>
              <a:prstGeom prst="rect">
                <a:avLst/>
              </a:prstGeom>
              <a:blipFill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316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 animBg="1"/>
      <p:bldP spid="28" grpId="0" animBg="1"/>
      <p:bldP spid="41" grpId="0"/>
      <p:bldP spid="42" grpId="0"/>
      <p:bldP spid="43" grpId="0"/>
      <p:bldP spid="44" grpId="0"/>
      <p:bldP spid="45" grpId="0"/>
      <p:bldP spid="4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" name="直接连接符 110">
            <a:extLst>
              <a:ext uri="{FF2B5EF4-FFF2-40B4-BE49-F238E27FC236}">
                <a16:creationId xmlns:a16="http://schemas.microsoft.com/office/drawing/2014/main" id="{AD52A8B9-7958-4C7C-937C-CBA91B69B9A9}"/>
              </a:ext>
            </a:extLst>
          </p:cNvPr>
          <p:cNvCxnSpPr>
            <a:cxnSpLocks/>
          </p:cNvCxnSpPr>
          <p:nvPr/>
        </p:nvCxnSpPr>
        <p:spPr>
          <a:xfrm>
            <a:off x="8311019" y="2770294"/>
            <a:ext cx="1750507" cy="341042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平行四边形 45">
            <a:extLst>
              <a:ext uri="{FF2B5EF4-FFF2-40B4-BE49-F238E27FC236}">
                <a16:creationId xmlns:a16="http://schemas.microsoft.com/office/drawing/2014/main" id="{64A98137-FBE9-4E2B-910C-5FAD6EEA6398}"/>
              </a:ext>
            </a:extLst>
          </p:cNvPr>
          <p:cNvSpPr/>
          <p:nvPr/>
        </p:nvSpPr>
        <p:spPr>
          <a:xfrm flipH="1">
            <a:off x="8315876" y="2764086"/>
            <a:ext cx="2483335" cy="1639552"/>
          </a:xfrm>
          <a:prstGeom prst="parallelogram">
            <a:avLst>
              <a:gd name="adj" fmla="val 58869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D9C88409-8701-4122-863A-6152DECEA2F1}"/>
              </a:ext>
            </a:extLst>
          </p:cNvPr>
          <p:cNvGrpSpPr/>
          <p:nvPr/>
        </p:nvGrpSpPr>
        <p:grpSpPr>
          <a:xfrm>
            <a:off x="9415074" y="4018821"/>
            <a:ext cx="2795817" cy="778713"/>
            <a:chOff x="2833119" y="3658035"/>
            <a:chExt cx="2795817" cy="778713"/>
          </a:xfrm>
        </p:grpSpPr>
        <p:sp>
          <p:nvSpPr>
            <p:cNvPr id="47" name="直角三角形 46">
              <a:extLst>
                <a:ext uri="{FF2B5EF4-FFF2-40B4-BE49-F238E27FC236}">
                  <a16:creationId xmlns:a16="http://schemas.microsoft.com/office/drawing/2014/main" id="{8F812737-B3C7-40D8-8285-699BD2354E2A}"/>
                </a:ext>
              </a:extLst>
            </p:cNvPr>
            <p:cNvSpPr/>
            <p:nvPr/>
          </p:nvSpPr>
          <p:spPr>
            <a:xfrm rot="14338213" flipH="1">
              <a:off x="3088024" y="3403130"/>
              <a:ext cx="777363" cy="1287173"/>
            </a:xfrm>
            <a:prstGeom prst="rtTriangl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直角三角形 47">
              <a:extLst>
                <a:ext uri="{FF2B5EF4-FFF2-40B4-BE49-F238E27FC236}">
                  <a16:creationId xmlns:a16="http://schemas.microsoft.com/office/drawing/2014/main" id="{2302BF30-5F8B-4281-8B08-79E84C889FA0}"/>
                </a:ext>
              </a:extLst>
            </p:cNvPr>
            <p:cNvSpPr/>
            <p:nvPr/>
          </p:nvSpPr>
          <p:spPr>
            <a:xfrm rot="3514539" flipH="1">
              <a:off x="4596668" y="3404480"/>
              <a:ext cx="777363" cy="1287173"/>
            </a:xfrm>
            <a:prstGeom prst="rtTriangl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47BA368A-9CA4-4240-AEAD-AB73DC8F85DB}"/>
              </a:ext>
            </a:extLst>
          </p:cNvPr>
          <p:cNvGrpSpPr/>
          <p:nvPr/>
        </p:nvGrpSpPr>
        <p:grpSpPr>
          <a:xfrm rot="3549106">
            <a:off x="9420102" y="4014335"/>
            <a:ext cx="2793219" cy="781311"/>
            <a:chOff x="2835717" y="3655437"/>
            <a:chExt cx="2793219" cy="781311"/>
          </a:xfrm>
        </p:grpSpPr>
        <p:sp>
          <p:nvSpPr>
            <p:cNvPr id="52" name="直角三角形 51">
              <a:extLst>
                <a:ext uri="{FF2B5EF4-FFF2-40B4-BE49-F238E27FC236}">
                  <a16:creationId xmlns:a16="http://schemas.microsoft.com/office/drawing/2014/main" id="{4128608E-E39D-4B34-B362-A54C561A6872}"/>
                </a:ext>
              </a:extLst>
            </p:cNvPr>
            <p:cNvSpPr/>
            <p:nvPr/>
          </p:nvSpPr>
          <p:spPr>
            <a:xfrm rot="14338213" flipH="1">
              <a:off x="3090622" y="3400532"/>
              <a:ext cx="777363" cy="1287173"/>
            </a:xfrm>
            <a:prstGeom prst="rtTriangl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直角三角形 52">
              <a:extLst>
                <a:ext uri="{FF2B5EF4-FFF2-40B4-BE49-F238E27FC236}">
                  <a16:creationId xmlns:a16="http://schemas.microsoft.com/office/drawing/2014/main" id="{3EFB6926-6F2E-4B93-8C85-B4A038A4A9E6}"/>
                </a:ext>
              </a:extLst>
            </p:cNvPr>
            <p:cNvSpPr/>
            <p:nvPr/>
          </p:nvSpPr>
          <p:spPr>
            <a:xfrm rot="3514539" flipH="1">
              <a:off x="4596668" y="3404480"/>
              <a:ext cx="777363" cy="1287173"/>
            </a:xfrm>
            <a:prstGeom prst="rtTriangl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EB744004-A018-4D0C-A5C7-6E5B12E9E707}"/>
              </a:ext>
            </a:extLst>
          </p:cNvPr>
          <p:cNvGrpSpPr/>
          <p:nvPr/>
        </p:nvGrpSpPr>
        <p:grpSpPr>
          <a:xfrm>
            <a:off x="9409545" y="4018806"/>
            <a:ext cx="2793219" cy="781311"/>
            <a:chOff x="2835717" y="3655437"/>
            <a:chExt cx="2793219" cy="781311"/>
          </a:xfrm>
        </p:grpSpPr>
        <p:sp>
          <p:nvSpPr>
            <p:cNvPr id="55" name="直角三角形 54">
              <a:extLst>
                <a:ext uri="{FF2B5EF4-FFF2-40B4-BE49-F238E27FC236}">
                  <a16:creationId xmlns:a16="http://schemas.microsoft.com/office/drawing/2014/main" id="{E4FE1349-038E-4E9E-A79B-57A81A80CD03}"/>
                </a:ext>
              </a:extLst>
            </p:cNvPr>
            <p:cNvSpPr/>
            <p:nvPr/>
          </p:nvSpPr>
          <p:spPr>
            <a:xfrm rot="14338213" flipH="1">
              <a:off x="3090622" y="3400532"/>
              <a:ext cx="777363" cy="1287173"/>
            </a:xfrm>
            <a:prstGeom prst="rtTriangl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直角三角形 55">
              <a:extLst>
                <a:ext uri="{FF2B5EF4-FFF2-40B4-BE49-F238E27FC236}">
                  <a16:creationId xmlns:a16="http://schemas.microsoft.com/office/drawing/2014/main" id="{E12066C9-4F9B-4652-B7CE-375A213E54B1}"/>
                </a:ext>
              </a:extLst>
            </p:cNvPr>
            <p:cNvSpPr/>
            <p:nvPr/>
          </p:nvSpPr>
          <p:spPr>
            <a:xfrm rot="3514539" flipH="1">
              <a:off x="4596668" y="3404480"/>
              <a:ext cx="777363" cy="1287173"/>
            </a:xfrm>
            <a:prstGeom prst="rtTriangl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1E3895AC-6BF9-4E10-ACF9-94266EA76EDF}"/>
              </a:ext>
            </a:extLst>
          </p:cNvPr>
          <p:cNvCxnSpPr>
            <a:cxnSpLocks/>
          </p:cNvCxnSpPr>
          <p:nvPr/>
        </p:nvCxnSpPr>
        <p:spPr>
          <a:xfrm>
            <a:off x="8310107" y="2765318"/>
            <a:ext cx="1745650" cy="33348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>
            <a:extLst>
              <a:ext uri="{FF2B5EF4-FFF2-40B4-BE49-F238E27FC236}">
                <a16:creationId xmlns:a16="http://schemas.microsoft.com/office/drawing/2014/main" id="{A977861B-BD4B-4DE1-81D1-C39448594E5D}"/>
              </a:ext>
            </a:extLst>
          </p:cNvPr>
          <p:cNvSpPr/>
          <p:nvPr/>
        </p:nvSpPr>
        <p:spPr>
          <a:xfrm>
            <a:off x="8710309" y="2873004"/>
            <a:ext cx="4331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60°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弧形 60">
            <a:extLst>
              <a:ext uri="{FF2B5EF4-FFF2-40B4-BE49-F238E27FC236}">
                <a16:creationId xmlns:a16="http://schemas.microsoft.com/office/drawing/2014/main" id="{24048EF7-66F2-4223-8E80-099A4E328717}"/>
              </a:ext>
            </a:extLst>
          </p:cNvPr>
          <p:cNvSpPr/>
          <p:nvPr/>
        </p:nvSpPr>
        <p:spPr>
          <a:xfrm rot="7358151">
            <a:off x="7999277" y="2721113"/>
            <a:ext cx="1114117" cy="583405"/>
          </a:xfrm>
          <a:prstGeom prst="arc">
            <a:avLst>
              <a:gd name="adj1" fmla="val 12178012"/>
              <a:gd name="adj2" fmla="val 1866962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4AC5F1A8-09E6-481F-A9C5-DE1B61BB8BF9}"/>
              </a:ext>
            </a:extLst>
          </p:cNvPr>
          <p:cNvSpPr/>
          <p:nvPr/>
        </p:nvSpPr>
        <p:spPr>
          <a:xfrm>
            <a:off x="10420162" y="4166950"/>
            <a:ext cx="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60°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74E4E368-64E9-47BE-9CF5-0EA539C8233A}"/>
              </a:ext>
            </a:extLst>
          </p:cNvPr>
          <p:cNvSpPr/>
          <p:nvPr/>
        </p:nvSpPr>
        <p:spPr>
          <a:xfrm>
            <a:off x="10632912" y="4042113"/>
            <a:ext cx="4331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60°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692B13AB-4F0A-41EF-8100-40B57F57F7DE}"/>
              </a:ext>
            </a:extLst>
          </p:cNvPr>
          <p:cNvGrpSpPr/>
          <p:nvPr/>
        </p:nvGrpSpPr>
        <p:grpSpPr>
          <a:xfrm>
            <a:off x="11075892" y="3690984"/>
            <a:ext cx="62499" cy="101785"/>
            <a:chOff x="4493937" y="3330198"/>
            <a:chExt cx="62499" cy="101785"/>
          </a:xfrm>
        </p:grpSpPr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1926F344-F08D-48DD-AF9B-4035508551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93937" y="3330198"/>
              <a:ext cx="43094" cy="70363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09449E49-32CF-4932-8F24-C2A93900BE23}"/>
                </a:ext>
              </a:extLst>
            </p:cNvPr>
            <p:cNvCxnSpPr>
              <a:cxnSpLocks/>
            </p:cNvCxnSpPr>
            <p:nvPr/>
          </p:nvCxnSpPr>
          <p:spPr>
            <a:xfrm>
              <a:off x="4494730" y="3397266"/>
              <a:ext cx="61706" cy="34717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548F288C-FDAA-49D3-82D3-B43835BBB396}"/>
              </a:ext>
            </a:extLst>
          </p:cNvPr>
          <p:cNvGrpSpPr/>
          <p:nvPr/>
        </p:nvGrpSpPr>
        <p:grpSpPr>
          <a:xfrm rot="17641992">
            <a:off x="10351696" y="3768716"/>
            <a:ext cx="62499" cy="101785"/>
            <a:chOff x="4493937" y="3330198"/>
            <a:chExt cx="62499" cy="101785"/>
          </a:xfrm>
        </p:grpSpPr>
        <p:cxnSp>
          <p:nvCxnSpPr>
            <p:cNvPr id="76" name="直接连接符 75">
              <a:extLst>
                <a:ext uri="{FF2B5EF4-FFF2-40B4-BE49-F238E27FC236}">
                  <a16:creationId xmlns:a16="http://schemas.microsoft.com/office/drawing/2014/main" id="{52E3E8C7-A393-4B20-9A9C-DA325DC74E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93937" y="3330198"/>
              <a:ext cx="43094" cy="70363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id="{2C73DB70-DF14-4C09-A5A6-7E9B9D70A741}"/>
                </a:ext>
              </a:extLst>
            </p:cNvPr>
            <p:cNvCxnSpPr>
              <a:cxnSpLocks/>
            </p:cNvCxnSpPr>
            <p:nvPr/>
          </p:nvCxnSpPr>
          <p:spPr>
            <a:xfrm>
              <a:off x="4494730" y="3397266"/>
              <a:ext cx="61706" cy="34717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矩形 77">
            <a:extLst>
              <a:ext uri="{FF2B5EF4-FFF2-40B4-BE49-F238E27FC236}">
                <a16:creationId xmlns:a16="http://schemas.microsoft.com/office/drawing/2014/main" id="{ED50B37E-4304-413A-AADD-D9CBE09CC834}"/>
              </a:ext>
            </a:extLst>
          </p:cNvPr>
          <p:cNvSpPr/>
          <p:nvPr/>
        </p:nvSpPr>
        <p:spPr>
          <a:xfrm>
            <a:off x="10088695" y="3169779"/>
            <a:ext cx="4331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30°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C52541B8-7805-4859-B547-E47618EB3B9C}"/>
              </a:ext>
            </a:extLst>
          </p:cNvPr>
          <p:cNvSpPr/>
          <p:nvPr/>
        </p:nvSpPr>
        <p:spPr>
          <a:xfrm>
            <a:off x="8426671" y="2821649"/>
            <a:ext cx="4331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50°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弧形 79">
            <a:extLst>
              <a:ext uri="{FF2B5EF4-FFF2-40B4-BE49-F238E27FC236}">
                <a16:creationId xmlns:a16="http://schemas.microsoft.com/office/drawing/2014/main" id="{208A068E-D7DB-4E52-B744-A73C2C4A83D9}"/>
              </a:ext>
            </a:extLst>
          </p:cNvPr>
          <p:cNvSpPr/>
          <p:nvPr/>
        </p:nvSpPr>
        <p:spPr>
          <a:xfrm rot="4805208">
            <a:off x="8326169" y="2736427"/>
            <a:ext cx="238000" cy="288770"/>
          </a:xfrm>
          <a:prstGeom prst="arc">
            <a:avLst>
              <a:gd name="adj1" fmla="val 15595444"/>
              <a:gd name="adj2" fmla="val 0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1" name="直接箭头连接符 80">
            <a:extLst>
              <a:ext uri="{FF2B5EF4-FFF2-40B4-BE49-F238E27FC236}">
                <a16:creationId xmlns:a16="http://schemas.microsoft.com/office/drawing/2014/main" id="{BE2D4C4D-A269-47A5-8836-E5AA69AA9DBF}"/>
              </a:ext>
            </a:extLst>
          </p:cNvPr>
          <p:cNvCxnSpPr>
            <a:cxnSpLocks/>
          </p:cNvCxnSpPr>
          <p:nvPr/>
        </p:nvCxnSpPr>
        <p:spPr>
          <a:xfrm flipH="1" flipV="1">
            <a:off x="8859803" y="3698337"/>
            <a:ext cx="18622" cy="27828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箭头连接符 85">
            <a:extLst>
              <a:ext uri="{FF2B5EF4-FFF2-40B4-BE49-F238E27FC236}">
                <a16:creationId xmlns:a16="http://schemas.microsoft.com/office/drawing/2014/main" id="{579D28C4-0567-46D0-8D0E-FA2F02E2F542}"/>
              </a:ext>
            </a:extLst>
          </p:cNvPr>
          <p:cNvCxnSpPr>
            <a:cxnSpLocks/>
          </p:cNvCxnSpPr>
          <p:nvPr/>
        </p:nvCxnSpPr>
        <p:spPr>
          <a:xfrm flipH="1" flipV="1">
            <a:off x="10283325" y="3501855"/>
            <a:ext cx="21936" cy="52199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>
            <a:extLst>
              <a:ext uri="{FF2B5EF4-FFF2-40B4-BE49-F238E27FC236}">
                <a16:creationId xmlns:a16="http://schemas.microsoft.com/office/drawing/2014/main" id="{2F505D39-4856-4EC6-87B5-D49D9F0F9B68}"/>
              </a:ext>
            </a:extLst>
          </p:cNvPr>
          <p:cNvCxnSpPr>
            <a:cxnSpLocks/>
          </p:cNvCxnSpPr>
          <p:nvPr/>
        </p:nvCxnSpPr>
        <p:spPr>
          <a:xfrm flipH="1" flipV="1">
            <a:off x="8307749" y="2758718"/>
            <a:ext cx="417813" cy="69774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连接符 104">
            <a:extLst>
              <a:ext uri="{FF2B5EF4-FFF2-40B4-BE49-F238E27FC236}">
                <a16:creationId xmlns:a16="http://schemas.microsoft.com/office/drawing/2014/main" id="{5A7915CE-C1F5-42C5-885C-06E44EF498DF}"/>
              </a:ext>
            </a:extLst>
          </p:cNvPr>
          <p:cNvCxnSpPr>
            <a:cxnSpLocks/>
            <a:stCxn id="52" idx="0"/>
          </p:cNvCxnSpPr>
          <p:nvPr/>
        </p:nvCxnSpPr>
        <p:spPr>
          <a:xfrm flipV="1">
            <a:off x="10047878" y="3107592"/>
            <a:ext cx="0" cy="37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>
            <a:extLst>
              <a:ext uri="{FF2B5EF4-FFF2-40B4-BE49-F238E27FC236}">
                <a16:creationId xmlns:a16="http://schemas.microsoft.com/office/drawing/2014/main" id="{A5DA693D-95AE-44CE-BACD-995CB0C95167}"/>
              </a:ext>
            </a:extLst>
          </p:cNvPr>
          <p:cNvCxnSpPr>
            <a:cxnSpLocks/>
            <a:endCxn id="52" idx="0"/>
          </p:cNvCxnSpPr>
          <p:nvPr/>
        </p:nvCxnSpPr>
        <p:spPr>
          <a:xfrm flipH="1" flipV="1">
            <a:off x="10047878" y="3111336"/>
            <a:ext cx="298682" cy="51064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文本框 113">
            <a:extLst>
              <a:ext uri="{FF2B5EF4-FFF2-40B4-BE49-F238E27FC236}">
                <a16:creationId xmlns:a16="http://schemas.microsoft.com/office/drawing/2014/main" id="{3D202822-67EA-49FB-A67B-C05FD2C9AF5F}"/>
              </a:ext>
            </a:extLst>
          </p:cNvPr>
          <p:cNvSpPr txBox="1"/>
          <p:nvPr/>
        </p:nvSpPr>
        <p:spPr>
          <a:xfrm>
            <a:off x="9614284" y="3143660"/>
            <a:ext cx="690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130°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弧形 114">
            <a:extLst>
              <a:ext uri="{FF2B5EF4-FFF2-40B4-BE49-F238E27FC236}">
                <a16:creationId xmlns:a16="http://schemas.microsoft.com/office/drawing/2014/main" id="{56E4503A-E5E1-4216-96C8-BC9CAA745DAA}"/>
              </a:ext>
            </a:extLst>
          </p:cNvPr>
          <p:cNvSpPr/>
          <p:nvPr/>
        </p:nvSpPr>
        <p:spPr>
          <a:xfrm rot="9492799">
            <a:off x="9697229" y="2730373"/>
            <a:ext cx="625444" cy="592180"/>
          </a:xfrm>
          <a:prstGeom prst="arc">
            <a:avLst>
              <a:gd name="adj1" fmla="val 15736764"/>
              <a:gd name="adj2" fmla="val 951022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ABBE1FA6-6F98-4C63-B7FE-49495A2F3D24}"/>
              </a:ext>
            </a:extLst>
          </p:cNvPr>
          <p:cNvSpPr txBox="1"/>
          <p:nvPr/>
        </p:nvSpPr>
        <p:spPr>
          <a:xfrm>
            <a:off x="8963489" y="4283571"/>
            <a:ext cx="62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F728B458-829A-4255-8E2F-AD73965D2AEB}"/>
              </a:ext>
            </a:extLst>
          </p:cNvPr>
          <p:cNvSpPr txBox="1"/>
          <p:nvPr/>
        </p:nvSpPr>
        <p:spPr>
          <a:xfrm>
            <a:off x="10716518" y="4320838"/>
            <a:ext cx="57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A45E2337-9E98-434B-922C-BFCE39352599}"/>
              </a:ext>
            </a:extLst>
          </p:cNvPr>
          <p:cNvSpPr txBox="1"/>
          <p:nvPr/>
        </p:nvSpPr>
        <p:spPr>
          <a:xfrm>
            <a:off x="10076460" y="3539334"/>
            <a:ext cx="548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3E5FA388-C8DD-4000-BF61-95FDA80F604B}"/>
              </a:ext>
            </a:extLst>
          </p:cNvPr>
          <p:cNvSpPr txBox="1"/>
          <p:nvPr/>
        </p:nvSpPr>
        <p:spPr>
          <a:xfrm>
            <a:off x="11129471" y="3527954"/>
            <a:ext cx="548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E'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8088960D-152D-4015-AF4C-9A09C6344167}"/>
              </a:ext>
            </a:extLst>
          </p:cNvPr>
          <p:cNvSpPr txBox="1"/>
          <p:nvPr/>
        </p:nvSpPr>
        <p:spPr>
          <a:xfrm>
            <a:off x="9975622" y="2802346"/>
            <a:ext cx="62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A'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A80F1D85-7368-4EE5-B785-C3A0610AEFD1}"/>
              </a:ext>
            </a:extLst>
          </p:cNvPr>
          <p:cNvSpPr txBox="1"/>
          <p:nvPr/>
        </p:nvSpPr>
        <p:spPr>
          <a:xfrm>
            <a:off x="8033426" y="2528388"/>
            <a:ext cx="803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6930B1C3-BE63-4B5F-8317-5863A7A1492F}"/>
              </a:ext>
            </a:extLst>
          </p:cNvPr>
          <p:cNvSpPr txBox="1"/>
          <p:nvPr/>
        </p:nvSpPr>
        <p:spPr>
          <a:xfrm>
            <a:off x="9729160" y="2468913"/>
            <a:ext cx="721531" cy="367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E8E55325-D300-4915-8A1F-725AA908B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34" y="798907"/>
            <a:ext cx="10408531" cy="2393911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E0635566-8365-42DC-8403-5EC11DF0A50C}"/>
              </a:ext>
            </a:extLst>
          </p:cNvPr>
          <p:cNvSpPr txBox="1"/>
          <p:nvPr/>
        </p:nvSpPr>
        <p:spPr>
          <a:xfrm>
            <a:off x="911152" y="4531991"/>
            <a:ext cx="7653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再由平行四边形对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边平行</a:t>
            </a:r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得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到一组同旁内角互补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∠A′DA+ ∠DA′B =180°</a:t>
            </a:r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，可求出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∠DA′B=130°</a:t>
            </a:r>
          </a:p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∴∠DA′E′=∠DA′B+∠BA′E′=160°</a:t>
            </a:r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故选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</a:p>
          <a:p>
            <a:endParaRPr lang="zh-CN" altLang="en-US" dirty="0"/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74EF9C41-3180-4570-B426-B38FDC0E1E9D}"/>
              </a:ext>
            </a:extLst>
          </p:cNvPr>
          <p:cNvSpPr txBox="1"/>
          <p:nvPr/>
        </p:nvSpPr>
        <p:spPr>
          <a:xfrm>
            <a:off x="10442154" y="1502001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1C90EFD9-9F80-48A5-8A44-4F1D439402D7}"/>
              </a:ext>
            </a:extLst>
          </p:cNvPr>
          <p:cNvSpPr/>
          <p:nvPr/>
        </p:nvSpPr>
        <p:spPr>
          <a:xfrm>
            <a:off x="9415471" y="4174435"/>
            <a:ext cx="4331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30°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2269B93-A9D3-453C-9F95-86DA5FE78549}"/>
              </a:ext>
            </a:extLst>
          </p:cNvPr>
          <p:cNvSpPr txBox="1"/>
          <p:nvPr/>
        </p:nvSpPr>
        <p:spPr>
          <a:xfrm>
            <a:off x="900154" y="3192818"/>
            <a:ext cx="6485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本题考查</a:t>
            </a:r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旋转的性质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及</a:t>
            </a:r>
            <a:r>
              <a: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平行四边形的性质．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DBC5B24-89AA-4EED-9DD3-73A02B1EE8AA}"/>
              </a:ext>
            </a:extLst>
          </p:cNvPr>
          <p:cNvSpPr txBox="1"/>
          <p:nvPr/>
        </p:nvSpPr>
        <p:spPr>
          <a:xfrm>
            <a:off x="914399" y="3699685"/>
            <a:ext cx="5766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根据平行四边形对角相等得</a:t>
            </a:r>
            <a:r>
              <a:rPr lang="en-US" altLang="zh-CN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∠ABC=∠ADC=60°</a:t>
            </a:r>
            <a:r>
              <a:rPr lang="zh-CN" altLang="zh-CN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DF83415-3AD5-4674-828A-AC87D2654BE8}"/>
              </a:ext>
            </a:extLst>
          </p:cNvPr>
          <p:cNvSpPr txBox="1"/>
          <p:nvPr/>
        </p:nvSpPr>
        <p:spPr>
          <a:xfrm>
            <a:off x="911152" y="4134517"/>
            <a:ext cx="6885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∵AE⊥BC</a:t>
            </a:r>
            <a:r>
              <a:rPr lang="zh-CN" altLang="zh-CN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于点</a:t>
            </a:r>
            <a:r>
              <a:rPr lang="en-US" altLang="zh-CN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CN" altLang="zh-CN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en-US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</a:t>
            </a:r>
            <a:r>
              <a:rPr lang="zh-CN" altLang="zh-CN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根据旋转的性质得到</a:t>
            </a:r>
            <a:r>
              <a:rPr lang="en-US" altLang="zh-CN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∠BA′E′=∠BAE=30°</a:t>
            </a:r>
            <a:endParaRPr lang="en-US" altLang="zh-C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09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2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78" grpId="0"/>
      <p:bldP spid="79" grpId="0"/>
      <p:bldP spid="80" grpId="0" animBg="1"/>
      <p:bldP spid="114" grpId="0"/>
      <p:bldP spid="115" grpId="0" animBg="1"/>
      <p:bldP spid="36" grpId="0"/>
      <p:bldP spid="82" grpId="0"/>
      <p:bldP spid="44" grpId="0"/>
      <p:bldP spid="2" grpId="0"/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69536C5E-6989-48B8-B498-1581CD65B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7" y="401121"/>
            <a:ext cx="8659919" cy="831131"/>
          </a:xfrm>
          <a:prstGeom prst="rect">
            <a:avLst/>
          </a:prstGeom>
        </p:spPr>
      </p:pic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845A68CB-0C0F-407C-8198-0BE334EBEE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908514"/>
              </p:ext>
            </p:extLst>
          </p:nvPr>
        </p:nvGraphicFramePr>
        <p:xfrm>
          <a:off x="827777" y="1297100"/>
          <a:ext cx="9496675" cy="893277"/>
        </p:xfrm>
        <a:graphic>
          <a:graphicData uri="http://schemas.openxmlformats.org/drawingml/2006/table">
            <a:tbl>
              <a:tblPr firstRow="1" firstCol="1" bandRow="1"/>
              <a:tblGrid>
                <a:gridCol w="1451728">
                  <a:extLst>
                    <a:ext uri="{9D8B030D-6E8A-4147-A177-3AD203B41FA5}">
                      <a16:colId xmlns:a16="http://schemas.microsoft.com/office/drawing/2014/main" val="2101494822"/>
                    </a:ext>
                  </a:extLst>
                </a:gridCol>
                <a:gridCol w="985514">
                  <a:extLst>
                    <a:ext uri="{9D8B030D-6E8A-4147-A177-3AD203B41FA5}">
                      <a16:colId xmlns:a16="http://schemas.microsoft.com/office/drawing/2014/main" val="659176800"/>
                    </a:ext>
                  </a:extLst>
                </a:gridCol>
                <a:gridCol w="1218621">
                  <a:extLst>
                    <a:ext uri="{9D8B030D-6E8A-4147-A177-3AD203B41FA5}">
                      <a16:colId xmlns:a16="http://schemas.microsoft.com/office/drawing/2014/main" val="759519123"/>
                    </a:ext>
                  </a:extLst>
                </a:gridCol>
                <a:gridCol w="1218621">
                  <a:extLst>
                    <a:ext uri="{9D8B030D-6E8A-4147-A177-3AD203B41FA5}">
                      <a16:colId xmlns:a16="http://schemas.microsoft.com/office/drawing/2014/main" val="2658222316"/>
                    </a:ext>
                  </a:extLst>
                </a:gridCol>
                <a:gridCol w="1218621">
                  <a:extLst>
                    <a:ext uri="{9D8B030D-6E8A-4147-A177-3AD203B41FA5}">
                      <a16:colId xmlns:a16="http://schemas.microsoft.com/office/drawing/2014/main" val="3021160002"/>
                    </a:ext>
                  </a:extLst>
                </a:gridCol>
                <a:gridCol w="1218621">
                  <a:extLst>
                    <a:ext uri="{9D8B030D-6E8A-4147-A177-3AD203B41FA5}">
                      <a16:colId xmlns:a16="http://schemas.microsoft.com/office/drawing/2014/main" val="3845403917"/>
                    </a:ext>
                  </a:extLst>
                </a:gridCol>
                <a:gridCol w="1218621">
                  <a:extLst>
                    <a:ext uri="{9D8B030D-6E8A-4147-A177-3AD203B41FA5}">
                      <a16:colId xmlns:a16="http://schemas.microsoft.com/office/drawing/2014/main" val="1845425589"/>
                    </a:ext>
                  </a:extLst>
                </a:gridCol>
                <a:gridCol w="966328">
                  <a:extLst>
                    <a:ext uri="{9D8B030D-6E8A-4147-A177-3AD203B41FA5}">
                      <a16:colId xmlns:a16="http://schemas.microsoft.com/office/drawing/2014/main" val="2107873617"/>
                    </a:ext>
                  </a:extLst>
                </a:gridCol>
              </a:tblGrid>
              <a:tr h="3434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i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﹣</a:t>
                      </a: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﹣</a:t>
                      </a: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4848394"/>
                  </a:ext>
                </a:extLst>
              </a:tr>
              <a:tr h="4877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zh-CN" sz="1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＝</a:t>
                      </a:r>
                      <a:r>
                        <a:rPr lang="en-US" sz="180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ax</a:t>
                      </a:r>
                      <a:r>
                        <a:rPr lang="en-US" sz="1800" kern="1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80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bx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80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﹣</a:t>
                      </a: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﹣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i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9364176"/>
                  </a:ext>
                </a:extLst>
              </a:tr>
            </a:tbl>
          </a:graphicData>
        </a:graphic>
      </p:graphicFrame>
      <p:pic>
        <p:nvPicPr>
          <p:cNvPr id="9" name="图片 8">
            <a:extLst>
              <a:ext uri="{FF2B5EF4-FFF2-40B4-BE49-F238E27FC236}">
                <a16:creationId xmlns:a16="http://schemas.microsoft.com/office/drawing/2014/main" id="{623FA4F9-28E2-4EB9-BD45-5B63CD2E6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78" y="2155245"/>
            <a:ext cx="8832915" cy="197515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EAE27FF-ECFF-41B3-A04B-3E6459805492}"/>
              </a:ext>
            </a:extLst>
          </p:cNvPr>
          <p:cNvSpPr txBox="1"/>
          <p:nvPr/>
        </p:nvSpPr>
        <p:spPr>
          <a:xfrm>
            <a:off x="788954" y="4362317"/>
            <a:ext cx="11122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rgbClr val="C00000"/>
                </a:solidFill>
              </a:rPr>
              <a:t>本题考查二次函数的图象及性质；熟练掌握二次函数图象上点的特征，能够从表格中获取信息确定对称轴是解题的关键</a:t>
            </a:r>
            <a:r>
              <a:rPr lang="zh-CN" altLang="zh-CN" dirty="0"/>
              <a:t>．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BC4230F9-391D-4EB6-B937-39ADC552ACBD}"/>
                  </a:ext>
                </a:extLst>
              </p:cNvPr>
              <p:cNvSpPr txBox="1"/>
              <p:nvPr/>
            </p:nvSpPr>
            <p:spPr>
              <a:xfrm>
                <a:off x="-197427" y="4538669"/>
                <a:ext cx="11907982" cy="1094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3355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en-US" sz="1600" dirty="0">
                    <a:solidFill>
                      <a:srgbClr val="C00000"/>
                    </a:solidFill>
                  </a:rPr>
                  <a:t>分析法： 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①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＝﹣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，当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1600" i="1" kern="1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1600" kern="1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1600" i="1" kern="1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i="1" kern="1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abc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＞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0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①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正确；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②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是对称轴，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＝﹣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时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t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t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②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正确；</a:t>
                </a:r>
                <a:endParaRPr lang="zh-CN" altLang="zh-CN" sz="1600" kern="1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3355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                ③</a:t>
                </a:r>
                <a:r>
                  <a:rPr lang="en-US" altLang="zh-CN" sz="1600" i="1" kern="1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1600" kern="1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1600" i="1" kern="1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﹣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4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；当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  <m:r>
                      <a:rPr lang="zh-CN" altLang="en-US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＞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＜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zh-CN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＜</m:t>
                    </m:r>
                    <m:f>
                      <m:fPr>
                        <m:ctrlPr>
                          <a:rPr lang="zh-CN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8</m:t>
                        </m:r>
                      </m:num>
                      <m:den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i="1" kern="1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1600" kern="1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1600" i="1" kern="1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n</a:t>
                </a:r>
                <a14:m>
                  <m:oMath xmlns:m="http://schemas.openxmlformats.org/officeDocument/2006/math">
                    <m:r>
                      <a:rPr lang="zh-CN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＜</m:t>
                    </m:r>
                    <m:f>
                      <m:fPr>
                        <m:ctrlPr>
                          <a:rPr lang="zh-CN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20</m:t>
                        </m:r>
                      </m:num>
                      <m:den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③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错误；</a:t>
                </a:r>
                <a:endParaRPr lang="zh-CN" altLang="zh-CN" sz="1600" kern="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BC4230F9-391D-4EB6-B937-39ADC552AC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7427" y="4538669"/>
                <a:ext cx="11907982" cy="1094339"/>
              </a:xfrm>
              <a:prstGeom prst="rect">
                <a:avLst/>
              </a:prstGeom>
              <a:blipFill>
                <a:blip r:embed="rId4"/>
                <a:stretch>
                  <a:fillRect r="-1946" b="-16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2DB5E8D-0349-4ADF-BFC8-3A4C19C2861E}"/>
                  </a:ext>
                </a:extLst>
              </p:cNvPr>
              <p:cNvSpPr txBox="1"/>
              <p:nvPr/>
            </p:nvSpPr>
            <p:spPr>
              <a:xfrm>
                <a:off x="3728720" y="3905705"/>
                <a:ext cx="5678605" cy="757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=-1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=-1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⸫</a:t>
                </a:r>
                <a:r>
                  <a:rPr lang="en-US" altLang="zh-CN" sz="1600" i="1" dirty="0" err="1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zh-CN" sz="1600" dirty="0" err="1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zh-CN" sz="1600" i="1" dirty="0" err="1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=8&gt;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num>
                      <m:den>
                        <m:r>
                          <a:rPr lang="en-US" altLang="zh-CN" sz="16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，故③错误</a:t>
                </a:r>
                <a:endParaRPr lang="en-US" altLang="zh-CN" sz="1600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2DB5E8D-0349-4ADF-BFC8-3A4C19C28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8720" y="3905705"/>
                <a:ext cx="5678605" cy="757900"/>
              </a:xfrm>
              <a:prstGeom prst="rect">
                <a:avLst/>
              </a:prstGeom>
              <a:blipFill>
                <a:blip r:embed="rId5"/>
                <a:stretch>
                  <a:fillRect l="-6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BA038BE6-C5B1-411B-99EA-6F5B57B4F984}"/>
              </a:ext>
            </a:extLst>
          </p:cNvPr>
          <p:cNvSpPr txBox="1"/>
          <p:nvPr/>
        </p:nvSpPr>
        <p:spPr>
          <a:xfrm>
            <a:off x="3268271" y="3307100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5B3CFD5-1714-44C3-B941-2B169675BC72}"/>
              </a:ext>
            </a:extLst>
          </p:cNvPr>
          <p:cNvSpPr txBox="1"/>
          <p:nvPr/>
        </p:nvSpPr>
        <p:spPr>
          <a:xfrm>
            <a:off x="5669852" y="2124934"/>
            <a:ext cx="5780870" cy="359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特殊值法：已知过点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</a:t>
            </a: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-2)</a:t>
            </a: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-2)⸫</a:t>
            </a: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设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-0)(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-2)-2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D593680E-B437-4424-8053-109DDB117577}"/>
                  </a:ext>
                </a:extLst>
              </p:cNvPr>
              <p:cNvSpPr txBox="1"/>
              <p:nvPr/>
            </p:nvSpPr>
            <p:spPr>
              <a:xfrm>
                <a:off x="5037634" y="2463967"/>
                <a:ext cx="6514116" cy="963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⸪</a:t>
                </a:r>
                <a:r>
                  <a:rPr lang="zh-CN" altLang="zh-CN" sz="1600" kern="1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1600" i="1" kern="1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altLang="zh-CN" sz="1600" i="1" kern="10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  <m:r>
                      <a:rPr lang="zh-CN" altLang="en-US" sz="1600" i="1" kern="10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sz="1600" i="1" kern="1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 kern="1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i="1" kern="1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1600" kern="1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1600" i="1" kern="1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1600" kern="1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＞</a:t>
                </a:r>
                <a:r>
                  <a:rPr lang="en-US" altLang="zh-CN" sz="1600" kern="1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en-US" sz="1600" kern="1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故设经过点</a:t>
                </a:r>
                <a:r>
                  <a:rPr lang="en-US" altLang="zh-CN" sz="1600" kern="1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zh-CN" altLang="en-US" sz="1600" i="1" kern="10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sz="1600" i="1" kern="1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 kern="1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i="1" kern="1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,3)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于是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3=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zh-CN" altLang="en-US" sz="1600" i="1" kern="10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sz="1600" i="1" kern="1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 kern="1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i="1" kern="1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1600" i="1" kern="10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-0)(</a:t>
                </a:r>
                <a14:m>
                  <m:oMath xmlns:m="http://schemas.openxmlformats.org/officeDocument/2006/math">
                    <m:r>
                      <a:rPr lang="zh-CN" altLang="en-US" sz="1600" i="1" kern="10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sz="1600" i="1" kern="1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 kern="1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i="1" kern="1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1600" i="1" kern="10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-2)-2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解得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=4</a:t>
                </a:r>
              </a:p>
              <a:p>
                <a:endParaRPr lang="en-US" altLang="zh-CN" sz="1600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D593680E-B437-4424-8053-109DDB1175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634" y="2463967"/>
                <a:ext cx="6514116" cy="963212"/>
              </a:xfrm>
              <a:prstGeom prst="rect">
                <a:avLst/>
              </a:prstGeom>
              <a:blipFill>
                <a:blip r:embed="rId6"/>
                <a:stretch>
                  <a:fillRect l="-4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095C19E5-9AD1-4055-9FC2-B76BB95B4345}"/>
              </a:ext>
            </a:extLst>
          </p:cNvPr>
          <p:cNvSpPr txBox="1"/>
          <p:nvPr/>
        </p:nvSpPr>
        <p:spPr>
          <a:xfrm>
            <a:off x="7417372" y="2798043"/>
            <a:ext cx="4103898" cy="654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=4(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-0)(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-2)-2=4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-2⸫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</a:t>
            </a: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=-8</a:t>
            </a: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=-2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是符合题意的一组</a:t>
            </a:r>
            <a:r>
              <a:rPr lang="en-US" altLang="zh-CN" sz="16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16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16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的值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16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0A0BD8A2-D6C3-42FA-8D69-CD7EFAF9EF68}"/>
                  </a:ext>
                </a:extLst>
              </p:cNvPr>
              <p:cNvSpPr txBox="1"/>
              <p:nvPr/>
            </p:nvSpPr>
            <p:spPr>
              <a:xfrm>
                <a:off x="3728720" y="3104190"/>
                <a:ext cx="3556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代入①</a:t>
                </a:r>
                <a:r>
                  <a:rPr lang="en-US" altLang="zh-CN" sz="1600" i="1" dirty="0" err="1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abc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altLang="zh-CN" sz="16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  <m:r>
                      <a:rPr lang="en-US" altLang="zh-CN" sz="16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d>
                      <m:dPr>
                        <m:ctrlPr>
                          <a:rPr lang="en-US" altLang="zh-CN" sz="1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−8</m:t>
                        </m:r>
                      </m:e>
                    </m:d>
                    <m:r>
                      <a:rPr lang="en-US" altLang="zh-CN" sz="16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d>
                      <m:dPr>
                        <m:ctrlPr>
                          <a:rPr lang="en-US" altLang="zh-CN" sz="1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e>
                    </m:d>
                    <m:r>
                      <a:rPr lang="en-US" altLang="zh-CN" sz="16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正确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；</a:t>
                </a:r>
                <a:endParaRPr lang="zh-CN" altLang="en-US" sz="1600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0A0BD8A2-D6C3-42FA-8D69-CD7EFAF9E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8720" y="3104190"/>
                <a:ext cx="3556000" cy="338554"/>
              </a:xfrm>
              <a:prstGeom prst="rect">
                <a:avLst/>
              </a:prstGeom>
              <a:blipFill>
                <a:blip r:embed="rId7"/>
                <a:stretch>
                  <a:fillRect l="-1029" t="-7143" r="-6690" b="-232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>
            <a:extLst>
              <a:ext uri="{FF2B5EF4-FFF2-40B4-BE49-F238E27FC236}">
                <a16:creationId xmlns:a16="http://schemas.microsoft.com/office/drawing/2014/main" id="{47947EAA-B109-40C2-95A4-E414CB0A4BAE}"/>
              </a:ext>
            </a:extLst>
          </p:cNvPr>
          <p:cNvSpPr txBox="1"/>
          <p:nvPr/>
        </p:nvSpPr>
        <p:spPr>
          <a:xfrm>
            <a:off x="3728720" y="3483342"/>
            <a:ext cx="4103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当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=-2</a:t>
            </a: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时， 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当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=3</a:t>
            </a: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时，</a:t>
            </a:r>
            <a:r>
              <a:rPr lang="en-US" altLang="zh-CN" sz="1600" i="1" dirty="0">
                <a:solidFill>
                  <a:srgbClr val="7030A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故②正确；</a:t>
            </a:r>
            <a:endParaRPr lang="zh-CN" altLang="en-US" sz="1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5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2DB18D9D-0E2A-4A50-81C0-D714D9A4C86A}"/>
              </a:ext>
            </a:extLst>
          </p:cNvPr>
          <p:cNvSpPr txBox="1"/>
          <p:nvPr/>
        </p:nvSpPr>
        <p:spPr>
          <a:xfrm>
            <a:off x="284480" y="3942080"/>
            <a:ext cx="5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rgbClr val="C00000"/>
                </a:solidFill>
              </a:rPr>
              <a:t>本题考查了二次函数图象上点的坐标特征，二次函数图象与系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zh-CN" altLang="zh-CN" sz="1600" dirty="0">
                <a:solidFill>
                  <a:srgbClr val="C00000"/>
                </a:solidFill>
              </a:rPr>
              <a:t>数的关系，二次函数与一元二次方程的关系，不等式的性质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248E414-114A-47EE-98E7-3E7EAF036175}"/>
              </a:ext>
            </a:extLst>
          </p:cNvPr>
          <p:cNvSpPr txBox="1"/>
          <p:nvPr/>
        </p:nvSpPr>
        <p:spPr>
          <a:xfrm>
            <a:off x="2783840" y="802640"/>
            <a:ext cx="858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</a:rPr>
              <a:t>分析法：抛物线经过点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(-1,0)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1600" dirty="0">
                <a:solidFill>
                  <a:srgbClr val="C00000"/>
                </a:solidFill>
              </a:rPr>
              <a:t>，其对称轴在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1600" dirty="0">
                <a:solidFill>
                  <a:srgbClr val="C00000"/>
                </a:solidFill>
              </a:rPr>
              <a:t>轴右侧，故抛物线不能经过点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(1,0)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1600" dirty="0">
                <a:solidFill>
                  <a:srgbClr val="C00000"/>
                </a:solidFill>
              </a:rPr>
              <a:t>，因此①错误；</a:t>
            </a:r>
          </a:p>
        </p:txBody>
      </p: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B1CF4D21-0A8C-4E86-BF33-DA6E48175D8F}"/>
              </a:ext>
            </a:extLst>
          </p:cNvPr>
          <p:cNvCxnSpPr>
            <a:cxnSpLocks/>
          </p:cNvCxnSpPr>
          <p:nvPr/>
        </p:nvCxnSpPr>
        <p:spPr>
          <a:xfrm flipV="1">
            <a:off x="9738870" y="2159780"/>
            <a:ext cx="1910080" cy="430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DDCFED54-45FD-4294-9E1F-4C81A1E8233A}"/>
              </a:ext>
            </a:extLst>
          </p:cNvPr>
          <p:cNvCxnSpPr/>
          <p:nvPr/>
        </p:nvCxnSpPr>
        <p:spPr>
          <a:xfrm flipV="1">
            <a:off x="10231120" y="1120874"/>
            <a:ext cx="0" cy="196776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C6E67F87-6DF6-4014-90C9-99A63F361DEE}"/>
              </a:ext>
            </a:extLst>
          </p:cNvPr>
          <p:cNvSpPr txBox="1"/>
          <p:nvPr/>
        </p:nvSpPr>
        <p:spPr>
          <a:xfrm>
            <a:off x="11379200" y="2103782"/>
            <a:ext cx="284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sz="1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F163EEED-3FFC-4BB7-975E-90B0FEE859C4}"/>
              </a:ext>
            </a:extLst>
          </p:cNvPr>
          <p:cNvSpPr txBox="1"/>
          <p:nvPr/>
        </p:nvSpPr>
        <p:spPr>
          <a:xfrm>
            <a:off x="10007600" y="1049754"/>
            <a:ext cx="274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CN" altLang="en-US" sz="1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0F5EA4E3-45F1-42A7-817B-336896DD2502}"/>
              </a:ext>
            </a:extLst>
          </p:cNvPr>
          <p:cNvSpPr txBox="1"/>
          <p:nvPr/>
        </p:nvSpPr>
        <p:spPr>
          <a:xfrm>
            <a:off x="9723122" y="2106511"/>
            <a:ext cx="2468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  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    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FCDF65A3-9482-4412-9A35-D2F75A0144A5}"/>
              </a:ext>
            </a:extLst>
          </p:cNvPr>
          <p:cNvSpPr/>
          <p:nvPr/>
        </p:nvSpPr>
        <p:spPr>
          <a:xfrm>
            <a:off x="10210800" y="1656080"/>
            <a:ext cx="45719" cy="45719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48BC54C6-2E94-4FFA-8B85-2AF7A06FD2F9}"/>
              </a:ext>
            </a:extLst>
          </p:cNvPr>
          <p:cNvSpPr/>
          <p:nvPr/>
        </p:nvSpPr>
        <p:spPr>
          <a:xfrm>
            <a:off x="10210800" y="1381760"/>
            <a:ext cx="45719" cy="45719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90153E00-6DB2-431F-9248-FE3A2A2E76CF}"/>
              </a:ext>
            </a:extLst>
          </p:cNvPr>
          <p:cNvSpPr/>
          <p:nvPr/>
        </p:nvSpPr>
        <p:spPr>
          <a:xfrm>
            <a:off x="10454640" y="2144375"/>
            <a:ext cx="45719" cy="45719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609E07A3-3B9C-4BD8-A99F-E1E47F008ECA}"/>
              </a:ext>
            </a:extLst>
          </p:cNvPr>
          <p:cNvSpPr/>
          <p:nvPr/>
        </p:nvSpPr>
        <p:spPr>
          <a:xfrm>
            <a:off x="9972564" y="2148316"/>
            <a:ext cx="45719" cy="45719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id="{75982111-85F6-443C-B6C6-37F4CCF99F28}"/>
              </a:ext>
            </a:extLst>
          </p:cNvPr>
          <p:cNvSpPr/>
          <p:nvPr/>
        </p:nvSpPr>
        <p:spPr>
          <a:xfrm>
            <a:off x="10220960" y="1910080"/>
            <a:ext cx="45719" cy="45719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F9E31F07-6B3B-41FC-BD4B-315CFF783B4D}"/>
              </a:ext>
            </a:extLst>
          </p:cNvPr>
          <p:cNvSpPr txBox="1"/>
          <p:nvPr/>
        </p:nvSpPr>
        <p:spPr>
          <a:xfrm>
            <a:off x="9993015" y="1241244"/>
            <a:ext cx="461772" cy="845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B8E212E3-A552-432E-A0E6-09E7AF2D6C7D}"/>
              </a:ext>
            </a:extLst>
          </p:cNvPr>
          <p:cNvCxnSpPr/>
          <p:nvPr/>
        </p:nvCxnSpPr>
        <p:spPr>
          <a:xfrm>
            <a:off x="10340602" y="1113691"/>
            <a:ext cx="14732" cy="165998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任意多边形: 形状 63">
            <a:extLst>
              <a:ext uri="{FF2B5EF4-FFF2-40B4-BE49-F238E27FC236}">
                <a16:creationId xmlns:a16="http://schemas.microsoft.com/office/drawing/2014/main" id="{ABDDF7ED-18A0-4FF1-AB8A-CA1B4869ED8A}"/>
              </a:ext>
            </a:extLst>
          </p:cNvPr>
          <p:cNvSpPr/>
          <p:nvPr/>
        </p:nvSpPr>
        <p:spPr>
          <a:xfrm>
            <a:off x="9924291" y="1219669"/>
            <a:ext cx="733550" cy="1335885"/>
          </a:xfrm>
          <a:custGeom>
            <a:avLst/>
            <a:gdLst>
              <a:gd name="connsiteX0" fmla="*/ 0 w 965200"/>
              <a:gd name="connsiteY0" fmla="*/ 1112556 h 1163356"/>
              <a:gd name="connsiteX1" fmla="*/ 152400 w 965200"/>
              <a:gd name="connsiteY1" fmla="*/ 665516 h 1163356"/>
              <a:gd name="connsiteX2" fmla="*/ 436880 w 965200"/>
              <a:gd name="connsiteY2" fmla="*/ 76236 h 1163356"/>
              <a:gd name="connsiteX3" fmla="*/ 670560 w 965200"/>
              <a:gd name="connsiteY3" fmla="*/ 127036 h 1163356"/>
              <a:gd name="connsiteX4" fmla="*/ 965200 w 965200"/>
              <a:gd name="connsiteY4" fmla="*/ 1163356 h 1163356"/>
              <a:gd name="connsiteX5" fmla="*/ 965200 w 965200"/>
              <a:gd name="connsiteY5" fmla="*/ 1163356 h 116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5200" h="1163356">
                <a:moveTo>
                  <a:pt x="0" y="1112556"/>
                </a:moveTo>
                <a:cubicBezTo>
                  <a:pt x="39793" y="975396"/>
                  <a:pt x="79587" y="838236"/>
                  <a:pt x="152400" y="665516"/>
                </a:cubicBezTo>
                <a:cubicBezTo>
                  <a:pt x="225213" y="492796"/>
                  <a:pt x="350520" y="165983"/>
                  <a:pt x="436880" y="76236"/>
                </a:cubicBezTo>
                <a:cubicBezTo>
                  <a:pt x="523240" y="-13511"/>
                  <a:pt x="582507" y="-54151"/>
                  <a:pt x="670560" y="127036"/>
                </a:cubicBezTo>
                <a:cubicBezTo>
                  <a:pt x="758613" y="308223"/>
                  <a:pt x="965200" y="1163356"/>
                  <a:pt x="965200" y="1163356"/>
                </a:cubicBezTo>
                <a:lnTo>
                  <a:pt x="965200" y="1163356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DCE64BA6-5E7E-4D35-A5EA-22EF09017459}"/>
              </a:ext>
            </a:extLst>
          </p:cNvPr>
          <p:cNvCxnSpPr/>
          <p:nvPr/>
        </p:nvCxnSpPr>
        <p:spPr>
          <a:xfrm>
            <a:off x="9833741" y="1678939"/>
            <a:ext cx="1123820" cy="0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椭圆 66">
            <a:extLst>
              <a:ext uri="{FF2B5EF4-FFF2-40B4-BE49-F238E27FC236}">
                <a16:creationId xmlns:a16="http://schemas.microsoft.com/office/drawing/2014/main" id="{98A26A3D-DC80-4AE0-875C-F108B0413E22}"/>
              </a:ext>
            </a:extLst>
          </p:cNvPr>
          <p:cNvSpPr/>
          <p:nvPr/>
        </p:nvSpPr>
        <p:spPr>
          <a:xfrm>
            <a:off x="10101414" y="1648632"/>
            <a:ext cx="45719" cy="45719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76CB1141-76C1-4F5D-A678-EEB2E6530E9F}"/>
              </a:ext>
            </a:extLst>
          </p:cNvPr>
          <p:cNvSpPr/>
          <p:nvPr/>
        </p:nvSpPr>
        <p:spPr>
          <a:xfrm>
            <a:off x="10479774" y="1656515"/>
            <a:ext cx="45719" cy="45719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080C8C84-71B6-450C-A3A5-2EC6D40BB158}"/>
                  </a:ext>
                </a:extLst>
              </p:cNvPr>
              <p:cNvSpPr txBox="1"/>
              <p:nvPr/>
            </p:nvSpPr>
            <p:spPr>
              <a:xfrm>
                <a:off x="2783840" y="1356542"/>
                <a:ext cx="6612129" cy="621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抛物线与直线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y=2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有两个交点，因此方程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zh-CN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𝑏𝑥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有两个不相等的实数根，故②正确；</a:t>
                </a:r>
              </a:p>
            </p:txBody>
          </p:sp>
        </mc:Choice>
        <mc:Fallback xmlns="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080C8C84-71B6-450C-A3A5-2EC6D40BB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840" y="1356542"/>
                <a:ext cx="6612129" cy="621773"/>
              </a:xfrm>
              <a:prstGeom prst="rect">
                <a:avLst/>
              </a:prstGeom>
              <a:blipFill>
                <a:blip r:embed="rId3"/>
                <a:stretch>
                  <a:fillRect l="-554" b="-107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DC643B6D-5DED-4EE0-8E25-A7D6FE7E1CDB}"/>
                  </a:ext>
                </a:extLst>
              </p:cNvPr>
              <p:cNvSpPr txBox="1"/>
              <p:nvPr/>
            </p:nvSpPr>
            <p:spPr>
              <a:xfrm>
                <a:off x="5002997" y="1635746"/>
                <a:ext cx="5275385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ctr">
                  <a:lnSpc>
                    <a:spcPct val="150000"/>
                  </a:lnSpc>
                </a:pPr>
                <a:r>
                  <a:rPr lang="en-US" altLang="zh-CN" sz="1600" kern="100" dirty="0">
                    <a:solidFill>
                      <a:srgbClr val="C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∵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Calibri" panose="020F0502020204030204" pitchFamily="34" charset="0"/>
                    <a:cs typeface="宋体" panose="02010600030101010101" pitchFamily="2" charset="-122"/>
                  </a:rPr>
                  <a:t>对称轴在</a:t>
                </a:r>
                <a14:m>
                  <m:oMath xmlns:m="http://schemas.openxmlformats.org/officeDocument/2006/math"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𝑦</m:t>
                    </m:r>
                  </m:oMath>
                </a14:m>
                <a:r>
                  <a:rPr lang="zh-CN" altLang="zh-CN" sz="1600" kern="100" dirty="0">
                    <a:solidFill>
                      <a:srgbClr val="C00000"/>
                    </a:solidFill>
                    <a:latin typeface="Calibri" panose="020F0502020204030204" pitchFamily="34" charset="0"/>
                    <a:cs typeface="宋体" panose="02010600030101010101" pitchFamily="2" charset="-122"/>
                  </a:rPr>
                  <a:t>轴右侧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Calibri" panose="020F0502020204030204" pitchFamily="34" charset="0"/>
                    <a:cs typeface="宋体" panose="02010600030101010101" pitchFamily="2" charset="-122"/>
                  </a:rPr>
                  <a:t>∴</a:t>
                </a:r>
                <a14:m>
                  <m:oMath xmlns:m="http://schemas.openxmlformats.org/officeDocument/2006/math"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𝑎</m:t>
                    </m:r>
                    <m:r>
                      <a:rPr lang="zh-CN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，</m:t>
                    </m:r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𝑏</m:t>
                    </m:r>
                  </m:oMath>
                </a14:m>
                <a:r>
                  <a:rPr lang="zh-CN" altLang="zh-CN" sz="1600" kern="100" dirty="0">
                    <a:solidFill>
                      <a:srgbClr val="C00000"/>
                    </a:solidFill>
                    <a:latin typeface="Calibri" panose="020F0502020204030204" pitchFamily="34" charset="0"/>
                    <a:cs typeface="宋体" panose="02010600030101010101" pitchFamily="2" charset="-122"/>
                  </a:rPr>
                  <a:t>异号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Calibri" panose="020F0502020204030204" pitchFamily="34" charset="0"/>
                    <a:cs typeface="宋体" panose="02010600030101010101" pitchFamily="2" charset="-122"/>
                  </a:rPr>
                  <a:t>∵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a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mbria Math" panose="02040503050406030204" pitchFamily="18" charset="0"/>
                  </a:rPr>
                  <a:t>&lt;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0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b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mbria Math" panose="02040503050406030204" pitchFamily="18" charset="0"/>
                  </a:rPr>
                  <a:t>&gt;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0</a:t>
                </a:r>
                <a:endParaRPr lang="zh-CN" altLang="zh-CN" sz="1600" kern="100" dirty="0">
                  <a:latin typeface="Calibri" panose="020F0502020204030204" pitchFamily="34" charset="0"/>
                  <a:cs typeface="宋体" panose="02010600030101010101" pitchFamily="2" charset="-122"/>
                </a:endParaRPr>
              </a:p>
              <a:p>
                <a:pPr fontAlgn="ctr">
                  <a:lnSpc>
                    <a:spcPct val="150000"/>
                  </a:lnSpc>
                </a:pPr>
                <a:r>
                  <a:rPr lang="en-US" altLang="zh-CN" sz="1600" kern="100" dirty="0">
                    <a:solidFill>
                      <a:srgbClr val="C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∵</a:t>
                </a:r>
                <a14:m>
                  <m:oMath xmlns:m="http://schemas.openxmlformats.org/officeDocument/2006/math"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𝑦</m:t>
                    </m:r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=</m:t>
                    </m:r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𝑎</m:t>
                    </m:r>
                    <m:sSup>
                      <m:sSupPr>
                        <m:ctrlPr>
                          <a:rPr lang="zh-CN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宋体" panose="02010600030101010101" pitchFamily="2" charset="-122"/>
                          </a:rPr>
                          <m:t>𝑥</m:t>
                        </m:r>
                      </m:e>
                      <m:sup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宋体" panose="02010600030101010101" pitchFamily="2" charset="-122"/>
                          </a:rPr>
                          <m:t>2</m:t>
                        </m:r>
                      </m:sup>
                    </m:sSup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+</m:t>
                    </m:r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𝑏𝑥</m:t>
                    </m:r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+</m:t>
                    </m:r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𝑐</m:t>
                    </m:r>
                  </m:oMath>
                </a14:m>
                <a:r>
                  <a:rPr lang="zh-CN" altLang="zh-CN" sz="1600" kern="100" dirty="0">
                    <a:solidFill>
                      <a:srgbClr val="C00000"/>
                    </a:solidFill>
                    <a:latin typeface="Calibri" panose="020F0502020204030204" pitchFamily="34" charset="0"/>
                    <a:cs typeface="宋体" panose="02010600030101010101" pitchFamily="2" charset="-122"/>
                  </a:rPr>
                  <a:t>经过点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宋体" panose="02010600030101010101" pitchFamily="2" charset="-122"/>
                          </a:rPr>
                        </m:ctrlPr>
                      </m:dPr>
                      <m:e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宋体" panose="02010600030101010101" pitchFamily="2" charset="-122"/>
                          </a:rPr>
                          <m:t>−1,0</m:t>
                        </m:r>
                      </m:e>
                    </m:d>
                  </m:oMath>
                </a14:m>
                <a:r>
                  <a:rPr lang="en-US" altLang="zh-CN" sz="1600" kern="100" dirty="0">
                    <a:solidFill>
                      <a:srgbClr val="C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1600" i="1" kern="1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zh-CN" sz="1600" i="1" kern="100" dirty="0" err="1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-b</a:t>
                </a:r>
                <a:r>
                  <a:rPr lang="en-US" altLang="zh-CN" sz="1600" kern="100" dirty="0" err="1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+</a:t>
                </a:r>
                <a:r>
                  <a:rPr lang="en-US" altLang="zh-CN" sz="1600" i="1" kern="100" dirty="0" err="1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c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=0</a:t>
                </a:r>
                <a:endParaRPr lang="zh-CN" altLang="zh-CN" sz="1600" kern="100" dirty="0">
                  <a:latin typeface="Calibri" panose="020F0502020204030204" pitchFamily="34" charset="0"/>
                  <a:cs typeface="宋体" panose="02010600030101010101" pitchFamily="2" charset="-122"/>
                </a:endParaRPr>
              </a:p>
              <a:p>
                <a:pPr fontAlgn="ctr">
                  <a:lnSpc>
                    <a:spcPct val="150000"/>
                  </a:lnSpc>
                </a:pPr>
                <a:r>
                  <a:rPr lang="en-US" altLang="zh-CN" sz="1600" kern="100" dirty="0">
                    <a:solidFill>
                      <a:srgbClr val="C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∵</a:t>
                </a:r>
                <a14:m>
                  <m:oMath xmlns:m="http://schemas.openxmlformats.org/officeDocument/2006/math"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𝑦</m:t>
                    </m:r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=</m:t>
                    </m:r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𝑎</m:t>
                    </m:r>
                    <m:sSup>
                      <m:sSupPr>
                        <m:ctrlPr>
                          <a:rPr lang="zh-CN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宋体" panose="02010600030101010101" pitchFamily="2" charset="-122"/>
                          </a:rPr>
                          <m:t>𝑥</m:t>
                        </m:r>
                      </m:e>
                      <m:sup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宋体" panose="02010600030101010101" pitchFamily="2" charset="-122"/>
                          </a:rPr>
                          <m:t>2</m:t>
                        </m:r>
                      </m:sup>
                    </m:sSup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+</m:t>
                    </m:r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𝑏𝑥</m:t>
                    </m:r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+</m:t>
                    </m:r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宋体" panose="02010600030101010101" pitchFamily="2" charset="-122"/>
                      </a:rPr>
                      <m:t>𝑐</m:t>
                    </m:r>
                  </m:oMath>
                </a14:m>
                <a:r>
                  <a:rPr lang="zh-CN" altLang="zh-CN" sz="1600" kern="100" dirty="0">
                    <a:solidFill>
                      <a:srgbClr val="C00000"/>
                    </a:solidFill>
                    <a:latin typeface="Calibri" panose="020F0502020204030204" pitchFamily="34" charset="0"/>
                    <a:cs typeface="宋体" panose="02010600030101010101" pitchFamily="2" charset="-122"/>
                  </a:rPr>
                  <a:t>经过点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宋体" panose="02010600030101010101" pitchFamily="2" charset="-122"/>
                          </a:rPr>
                        </m:ctrlPr>
                      </m:dPr>
                      <m:e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宋体" panose="02010600030101010101" pitchFamily="2" charset="-122"/>
                          </a:rPr>
                          <m:t>0,3</m:t>
                        </m:r>
                      </m:e>
                    </m:d>
                  </m:oMath>
                </a14:m>
                <a:r>
                  <a:rPr lang="en-US" altLang="zh-CN" sz="1600" kern="100" dirty="0">
                    <a:solidFill>
                      <a:srgbClr val="C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c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=3</a:t>
                </a:r>
                <a:endParaRPr lang="zh-CN" altLang="zh-CN" sz="1600" kern="100" dirty="0">
                  <a:latin typeface="Calibri" panose="020F0502020204030204" pitchFamily="34" charset="0"/>
                  <a:cs typeface="宋体" panose="02010600030101010101" pitchFamily="2" charset="-122"/>
                </a:endParaRPr>
              </a:p>
              <a:p>
                <a:pPr fontAlgn="ctr">
                  <a:lnSpc>
                    <a:spcPct val="150000"/>
                  </a:lnSpc>
                </a:pPr>
                <a:r>
                  <a:rPr lang="en-US" altLang="zh-CN" sz="1600" kern="100" dirty="0">
                    <a:solidFill>
                      <a:srgbClr val="C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a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-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b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=-3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b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=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a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+3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Calibri" panose="020F0502020204030204" pitchFamily="34" charset="0"/>
                    <a:ea typeface="Times New Romance"/>
                    <a:cs typeface="Times New Romance"/>
                  </a:rPr>
                  <a:t>，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imes New Romance"/>
                    <a:cs typeface="Times New Roman" panose="02020603050405020304" pitchFamily="18" charset="0"/>
                  </a:rPr>
                  <a:t>a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imes New Romance"/>
                    <a:cs typeface="Times New Roman" panose="02020603050405020304" pitchFamily="18" charset="0"/>
                  </a:rPr>
                  <a:t>=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imes New Romance"/>
                    <a:cs typeface="Times New Roman" panose="02020603050405020304" pitchFamily="18" charset="0"/>
                  </a:rPr>
                  <a:t>b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imes New Romance"/>
                    <a:cs typeface="Times New Roman" panose="02020603050405020304" pitchFamily="18" charset="0"/>
                  </a:rPr>
                  <a:t>-3</a:t>
                </a:r>
                <a:endParaRPr lang="zh-CN" altLang="zh-CN" sz="1600" kern="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fontAlgn="ctr">
                  <a:lnSpc>
                    <a:spcPct val="150000"/>
                  </a:lnSpc>
                </a:pPr>
                <a:r>
                  <a:rPr lang="en-US" altLang="zh-CN" sz="1600" kern="100" dirty="0">
                    <a:solidFill>
                      <a:srgbClr val="C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-3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mbria Math" panose="02040503050406030204" pitchFamily="18" charset="0"/>
                  </a:rPr>
                  <a:t>&lt;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ce"/>
                    <a:ea typeface="Cambria Math" panose="02040503050406030204" pitchFamily="18" charset="0"/>
                    <a:cs typeface="Cambria Math" panose="02040503050406030204" pitchFamily="18" charset="0"/>
                  </a:rPr>
                  <a:t>a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mbria Math" panose="02040503050406030204" pitchFamily="18" charset="0"/>
                  </a:rPr>
                  <a:t>&lt;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0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Calibri" panose="020F0502020204030204" pitchFamily="34" charset="0"/>
                    <a:ea typeface="Times New Romance"/>
                    <a:cs typeface="Times New Romance"/>
                  </a:rPr>
                  <a:t>，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Calibri" panose="020F0502020204030204" pitchFamily="34" charset="0"/>
                    <a:ea typeface="Times New Romance"/>
                    <a:cs typeface="Times New Romance"/>
                  </a:rPr>
                  <a:t>0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mbria Math" panose="02040503050406030204" pitchFamily="18" charset="0"/>
                  </a:rPr>
                  <a:t>&lt;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ce"/>
                    <a:ea typeface="Cambria Math" panose="02040503050406030204" pitchFamily="18" charset="0"/>
                    <a:cs typeface="Cambria Math" panose="02040503050406030204" pitchFamily="18" charset="0"/>
                  </a:rPr>
                  <a:t>b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mbria Math" panose="02040503050406030204" pitchFamily="18" charset="0"/>
                  </a:rPr>
                  <a:t>&lt;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3</a:t>
                </a:r>
                <a:endParaRPr lang="zh-CN" altLang="zh-CN" sz="1600" kern="100" dirty="0">
                  <a:latin typeface="Calibri" panose="020F0502020204030204" pitchFamily="34" charset="0"/>
                  <a:cs typeface="宋体" panose="02010600030101010101" pitchFamily="2" charset="-122"/>
                </a:endParaRPr>
              </a:p>
              <a:p>
                <a:pPr fontAlgn="ctr">
                  <a:lnSpc>
                    <a:spcPct val="150000"/>
                  </a:lnSpc>
                </a:pPr>
                <a:r>
                  <a:rPr lang="en-US" altLang="zh-CN" sz="1600" kern="100" dirty="0">
                    <a:solidFill>
                      <a:srgbClr val="C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-3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imes New Romance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1600" i="1" kern="1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Times New Romance"/>
                    <a:cs typeface="Times New Roman" panose="02020603050405020304" pitchFamily="18" charset="0"/>
                  </a:rPr>
                  <a:t>a</a:t>
                </a:r>
                <a:r>
                  <a:rPr lang="en-US" altLang="zh-CN" sz="1600" i="1" kern="100" dirty="0" err="1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+b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mbria Math" panose="02040503050406030204" pitchFamily="18" charset="0"/>
                  </a:rPr>
                  <a:t>&lt;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3.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Calibri" panose="020F0502020204030204" pitchFamily="34" charset="0"/>
                    <a:cs typeface="宋体" panose="02010600030101010101" pitchFamily="2" charset="-122"/>
                  </a:rPr>
                  <a:t>故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Calibri" panose="020F0502020204030204" pitchFamily="34" charset="0"/>
                    <a:cs typeface="宋体" panose="02010600030101010101" pitchFamily="2" charset="-122"/>
                  </a:rPr>
                  <a:t>③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Calibri" panose="020F0502020204030204" pitchFamily="34" charset="0"/>
                    <a:cs typeface="宋体" panose="02010600030101010101" pitchFamily="2" charset="-122"/>
                  </a:rPr>
                  <a:t>正确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ce"/>
                    <a:ea typeface="Times New Romance"/>
                    <a:cs typeface="Times New Romance"/>
                  </a:rPr>
                  <a:t>.</a:t>
                </a:r>
                <a:endParaRPr lang="zh-CN" altLang="zh-CN" sz="1600" kern="100" dirty="0">
                  <a:latin typeface="Calibri" panose="020F0502020204030204" pitchFamily="34" charset="0"/>
                  <a:cs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DC643B6D-5DED-4EE0-8E25-A7D6FE7E1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2997" y="1635746"/>
                <a:ext cx="5275385" cy="2308324"/>
              </a:xfrm>
              <a:prstGeom prst="rect">
                <a:avLst/>
              </a:prstGeom>
              <a:blipFill>
                <a:blip r:embed="rId4"/>
                <a:stretch>
                  <a:fillRect l="-694" b="-2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文本框 73">
            <a:extLst>
              <a:ext uri="{FF2B5EF4-FFF2-40B4-BE49-F238E27FC236}">
                <a16:creationId xmlns:a16="http://schemas.microsoft.com/office/drawing/2014/main" id="{F59EC572-79AD-4A07-857B-DC925E80D80A}"/>
              </a:ext>
            </a:extLst>
          </p:cNvPr>
          <p:cNvSpPr txBox="1"/>
          <p:nvPr/>
        </p:nvSpPr>
        <p:spPr>
          <a:xfrm>
            <a:off x="2878666" y="2655800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5E0BEB8-17FE-40AC-A376-7D86CA5600F4}"/>
                  </a:ext>
                </a:extLst>
              </p:cNvPr>
              <p:cNvSpPr txBox="1"/>
              <p:nvPr/>
            </p:nvSpPr>
            <p:spPr>
              <a:xfrm>
                <a:off x="300184" y="4762764"/>
                <a:ext cx="5799282" cy="44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方程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1600" baseline="300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zh-CN" sz="1600" dirty="0">
                    <a:solidFill>
                      <a:srgbClr val="7030A0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+3=2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的∆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&gt;0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则方程有两个不相等的实数根故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②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正确</a:t>
                </a:r>
                <a:endParaRPr lang="en-US" altLang="zh-CN" sz="1600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5E0BEB8-17FE-40AC-A376-7D86CA5600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184" y="4762764"/>
                <a:ext cx="5799282" cy="440505"/>
              </a:xfrm>
              <a:prstGeom prst="rect">
                <a:avLst/>
              </a:prstGeom>
              <a:blipFill>
                <a:blip r:embed="rId5"/>
                <a:stretch>
                  <a:fillRect l="-525" b="-41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FACA561-8110-4E6A-B61E-E66B87F78AF7}"/>
                  </a:ext>
                </a:extLst>
              </p:cNvPr>
              <p:cNvSpPr txBox="1"/>
              <p:nvPr/>
            </p:nvSpPr>
            <p:spPr>
              <a:xfrm>
                <a:off x="7333936" y="3025132"/>
                <a:ext cx="4014092" cy="1033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特殊值法：已知过点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(-1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0)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和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(0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并且</a:t>
                </a:r>
                <a:r>
                  <a:rPr lang="zh-CN" altLang="en-US" sz="1600" dirty="0">
                    <a:solidFill>
                      <a:srgbClr val="7030A0"/>
                    </a:solidFill>
                  </a:rPr>
                  <a:t>其对称轴在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zh-CN" altLang="en-US" sz="1600" dirty="0">
                    <a:solidFill>
                      <a:srgbClr val="7030A0"/>
                    </a:solidFill>
                  </a:rPr>
                  <a:t>轴右侧，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不妨设对称轴为</a:t>
                </a:r>
                <a14:m>
                  <m:oMath xmlns:m="http://schemas.openxmlformats.org/officeDocument/2006/math">
                    <m:r>
                      <a:rPr lang="en-US" altLang="zh-CN" sz="16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altLang="zh-CN" sz="1600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⸫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设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x-</a:t>
                </a:r>
                <a:r>
                  <a:rPr lang="en-US" altLang="zh-CN" sz="1600" dirty="0">
                    <a:solidFill>
                      <a:srgbClr val="7030A0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16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6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1600" baseline="300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zh-CN" altLang="en-US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将已知点代入得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zh-CN" altLang="en-US" sz="16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FACA561-8110-4E6A-B61E-E66B87F78A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936" y="3025132"/>
                <a:ext cx="4014092" cy="1033873"/>
              </a:xfrm>
              <a:prstGeom prst="rect">
                <a:avLst/>
              </a:prstGeom>
              <a:blipFill>
                <a:blip r:embed="rId6"/>
                <a:stretch>
                  <a:fillRect l="-759" t="-2353" b="-1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8E86AB3-E22C-4327-99BF-E369DF4C3971}"/>
                  </a:ext>
                </a:extLst>
              </p:cNvPr>
              <p:cNvSpPr txBox="1"/>
              <p:nvPr/>
            </p:nvSpPr>
            <p:spPr>
              <a:xfrm>
                <a:off x="7469481" y="4012818"/>
                <a:ext cx="3927266" cy="439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0=</m:t>
                    </m:r>
                    <m:r>
                      <a:rPr lang="en-US" altLang="zh-CN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altLang="zh-CN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(−1−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 </m:t>
                    </m:r>
                  </m:oMath>
                </a14:m>
                <a:r>
                  <a:rPr lang="en-US" altLang="zh-CN" sz="1600" baseline="300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①   3=</a:t>
                </a:r>
                <a:r>
                  <a:rPr lang="en-US" altLang="zh-CN" sz="1600" dirty="0">
                    <a:solidFill>
                      <a:srgbClr val="7030A0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altLang="zh-CN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(0−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 </m:t>
                    </m:r>
                  </m:oMath>
                </a14:m>
                <a:r>
                  <a:rPr lang="en-US" altLang="zh-CN" baseline="300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zh-CN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altLang="zh-CN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②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8E86AB3-E22C-4327-99BF-E369DF4C3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9481" y="4012818"/>
                <a:ext cx="3927266" cy="439992"/>
              </a:xfrm>
              <a:prstGeom prst="rect">
                <a:avLst/>
              </a:prstGeom>
              <a:blipFill>
                <a:blip r:embed="rId7"/>
                <a:stretch>
                  <a:fillRect t="-5556" b="-1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19855F6-51C9-4945-9512-9843262CF4BC}"/>
                  </a:ext>
                </a:extLst>
              </p:cNvPr>
              <p:cNvSpPr txBox="1"/>
              <p:nvPr/>
            </p:nvSpPr>
            <p:spPr>
              <a:xfrm>
                <a:off x="7360920" y="4419588"/>
                <a:ext cx="5720080" cy="10673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联立①②解得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a=-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27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⸫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x-</a:t>
                </a:r>
                <a:r>
                  <a:rPr lang="en-US" altLang="zh-CN" sz="1600" dirty="0">
                    <a:solidFill>
                      <a:srgbClr val="7030A0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16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6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1600" baseline="300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zh-CN" sz="1600" dirty="0">
                    <a:solidFill>
                      <a:srgbClr val="7030A0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27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altLang="zh-CN" sz="1600" i="1" dirty="0">
                  <a:solidFill>
                    <a:srgbClr val="7030A0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zh-CN" altLang="en-US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展开成</m:t>
                    </m:r>
                  </m:oMath>
                </a14:m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一般式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1600" baseline="300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zh-CN" sz="1600" dirty="0">
                    <a:solidFill>
                      <a:srgbClr val="7030A0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+3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19855F6-51C9-4945-9512-9843262CF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920" y="4419588"/>
                <a:ext cx="5720080" cy="1067343"/>
              </a:xfrm>
              <a:prstGeom prst="rect">
                <a:avLst/>
              </a:prstGeom>
              <a:blipFill>
                <a:blip r:embed="rId8"/>
                <a:stretch>
                  <a:fillRect l="-6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4FDCB7D-96F8-4168-BB0A-E5DDE8CDB931}"/>
                  </a:ext>
                </a:extLst>
              </p:cNvPr>
              <p:cNvSpPr txBox="1"/>
              <p:nvPr/>
            </p:nvSpPr>
            <p:spPr>
              <a:xfrm>
                <a:off x="305495" y="4413924"/>
                <a:ext cx="6464300" cy="44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时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altLang="zh-CN" sz="1600" dirty="0">
                    <a:solidFill>
                      <a:srgbClr val="7030A0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</a:t>
                </a:r>
                <a:r>
                  <a:rPr lang="en-US" altLang="zh-CN" sz="1600" dirty="0">
                    <a:solidFill>
                      <a:srgbClr val="7030A0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+3=3≠0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故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①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错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zh-CN" altLang="en-US" sz="16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4FDCB7D-96F8-4168-BB0A-E5DDE8CDB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95" y="4413924"/>
                <a:ext cx="6464300" cy="440505"/>
              </a:xfrm>
              <a:prstGeom prst="rect">
                <a:avLst/>
              </a:prstGeom>
              <a:blipFill>
                <a:blip r:embed="rId9"/>
                <a:stretch>
                  <a:fillRect l="-471" b="-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1E021DC-E013-4447-B873-CC0DC1E89947}"/>
                  </a:ext>
                </a:extLst>
              </p:cNvPr>
              <p:cNvSpPr txBox="1"/>
              <p:nvPr/>
            </p:nvSpPr>
            <p:spPr>
              <a:xfrm>
                <a:off x="414999" y="5179305"/>
                <a:ext cx="6043584" cy="44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a=-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altLang="zh-CN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，此时</a:t>
                </a:r>
                <a:r>
                  <a:rPr lang="en-US" altLang="zh-CN" sz="1600" i="1" dirty="0" err="1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zh-CN" sz="1600" dirty="0" err="1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zh-CN" sz="1600" i="1" dirty="0" err="1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满足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-3&lt;</a:t>
                </a:r>
                <a:r>
                  <a:rPr lang="en-US" altLang="zh-CN" sz="1600" i="1" dirty="0" err="1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zh-CN" sz="1600" dirty="0" err="1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zh-CN" sz="1600" i="1" dirty="0" err="1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altLang="zh-CN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&lt;3</a:t>
                </a:r>
                <a:r>
                  <a:rPr lang="zh-CN" altLang="en-US" sz="1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1600" kern="100" dirty="0">
                    <a:solidFill>
                      <a:srgbClr val="7030A0"/>
                    </a:solidFill>
                    <a:latin typeface="Calibri" panose="020F0502020204030204" pitchFamily="34" charset="0"/>
                    <a:cs typeface="宋体" panose="02010600030101010101" pitchFamily="2" charset="-122"/>
                  </a:rPr>
                  <a:t>③</a:t>
                </a:r>
                <a:r>
                  <a:rPr lang="zh-CN" altLang="zh-CN" sz="1600" kern="100" dirty="0">
                    <a:solidFill>
                      <a:srgbClr val="7030A0"/>
                    </a:solidFill>
                    <a:latin typeface="Calibri" panose="020F0502020204030204" pitchFamily="34" charset="0"/>
                    <a:cs typeface="宋体" panose="02010600030101010101" pitchFamily="2" charset="-122"/>
                  </a:rPr>
                  <a:t>正确</a:t>
                </a:r>
                <a:r>
                  <a:rPr lang="en-US" altLang="zh-CN" sz="1600" kern="100" dirty="0">
                    <a:solidFill>
                      <a:srgbClr val="7030A0"/>
                    </a:solidFill>
                    <a:latin typeface="Times New Romance"/>
                    <a:ea typeface="Times New Romance"/>
                    <a:cs typeface="Times New Romance"/>
                  </a:rPr>
                  <a:t>.</a:t>
                </a:r>
                <a:endParaRPr lang="zh-CN" altLang="en-US" sz="1600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1E021DC-E013-4447-B873-CC0DC1E89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99" y="5179305"/>
                <a:ext cx="6043584" cy="440505"/>
              </a:xfrm>
              <a:prstGeom prst="rect">
                <a:avLst/>
              </a:prstGeom>
              <a:blipFill>
                <a:blip r:embed="rId10"/>
                <a:stretch>
                  <a:fillRect l="-505" b="-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图片 34">
            <a:extLst>
              <a:ext uri="{FF2B5EF4-FFF2-40B4-BE49-F238E27FC236}">
                <a16:creationId xmlns:a16="http://schemas.microsoft.com/office/drawing/2014/main" id="{485077FC-067F-425B-BA86-3826D2F6A46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5829" y="442804"/>
            <a:ext cx="9102331" cy="3936746"/>
          </a:xfrm>
          <a:prstGeom prst="rect">
            <a:avLst/>
          </a:prstGeom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1D1549C4-5665-4DA7-B2B4-193F62F60285}"/>
              </a:ext>
            </a:extLst>
          </p:cNvPr>
          <p:cNvCxnSpPr/>
          <p:nvPr/>
        </p:nvCxnSpPr>
        <p:spPr>
          <a:xfrm flipV="1">
            <a:off x="9878518" y="442804"/>
            <a:ext cx="646975" cy="215049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0D54F69A-5EAC-4C0C-8429-7F76BF10C379}"/>
              </a:ext>
            </a:extLst>
          </p:cNvPr>
          <p:cNvCxnSpPr>
            <a:cxnSpLocks/>
            <a:stCxn id="57" idx="0"/>
          </p:cNvCxnSpPr>
          <p:nvPr/>
        </p:nvCxnSpPr>
        <p:spPr>
          <a:xfrm flipH="1" flipV="1">
            <a:off x="10454640" y="689549"/>
            <a:ext cx="22860" cy="1454826"/>
          </a:xfrm>
          <a:prstGeom prst="line">
            <a:avLst/>
          </a:prstGeom>
          <a:ln w="190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CC76B492-02B9-43DD-9F82-379D4F119C27}"/>
              </a:ext>
            </a:extLst>
          </p:cNvPr>
          <p:cNvSpPr txBox="1"/>
          <p:nvPr/>
        </p:nvSpPr>
        <p:spPr>
          <a:xfrm>
            <a:off x="10321052" y="203351"/>
            <a:ext cx="9395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r>
              <a:rPr lang="en-US" altLang="zh-CN" sz="1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endParaRPr lang="zh-CN" altLang="en-US" sz="1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58E81ED2-C7A1-4008-8F4C-3E5862579F1F}"/>
              </a:ext>
            </a:extLst>
          </p:cNvPr>
          <p:cNvSpPr/>
          <p:nvPr/>
        </p:nvSpPr>
        <p:spPr>
          <a:xfrm flipH="1">
            <a:off x="10429806" y="682018"/>
            <a:ext cx="45719" cy="45719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B551201-E0D7-40C2-8DE3-08E24CC87CA1}"/>
              </a:ext>
            </a:extLst>
          </p:cNvPr>
          <p:cNvSpPr txBox="1"/>
          <p:nvPr/>
        </p:nvSpPr>
        <p:spPr>
          <a:xfrm>
            <a:off x="10498696" y="648751"/>
            <a:ext cx="552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(1,6)</a:t>
            </a:r>
            <a:endParaRPr lang="zh-CN" altLang="en-US" sz="1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71C8182D-7B13-4BFA-80F6-B60ED2BC4C87}"/>
              </a:ext>
            </a:extLst>
          </p:cNvPr>
          <p:cNvSpPr/>
          <p:nvPr/>
        </p:nvSpPr>
        <p:spPr>
          <a:xfrm flipH="1">
            <a:off x="10444865" y="1490577"/>
            <a:ext cx="45719" cy="45719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A9B123F-8E3D-4320-AC2F-A41FB8A1D371}"/>
              </a:ext>
            </a:extLst>
          </p:cNvPr>
          <p:cNvSpPr txBox="1"/>
          <p:nvPr/>
        </p:nvSpPr>
        <p:spPr>
          <a:xfrm>
            <a:off x="10441759" y="1335970"/>
            <a:ext cx="8885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(1,</a:t>
            </a:r>
            <a:r>
              <a:rPr lang="en-US" altLang="zh-CN" sz="1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1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+3)</a:t>
            </a:r>
            <a:endParaRPr lang="zh-CN" altLang="en-US" sz="1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95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50" grpId="0"/>
      <p:bldP spid="51" grpId="0"/>
      <p:bldP spid="52" grpId="0"/>
      <p:bldP spid="53" grpId="0" animBg="1"/>
      <p:bldP spid="56" grpId="0" animBg="1"/>
      <p:bldP spid="57" grpId="0" animBg="1"/>
      <p:bldP spid="58" grpId="0" animBg="1"/>
      <p:bldP spid="59" grpId="0" animBg="1"/>
      <p:bldP spid="61" grpId="0"/>
      <p:bldP spid="64" grpId="0" animBg="1"/>
      <p:bldP spid="67" grpId="0" animBg="1"/>
      <p:bldP spid="68" grpId="0" animBg="1"/>
      <p:bldP spid="69" grpId="0"/>
      <p:bldP spid="73" grpId="0"/>
      <p:bldP spid="74" grpId="0"/>
      <p:bldP spid="2" grpId="0"/>
      <p:bldP spid="6" grpId="0"/>
      <p:bldP spid="7" grpId="0"/>
      <p:bldP spid="8" grpId="0"/>
      <p:bldP spid="9" grpId="0"/>
      <p:bldP spid="10" grpId="0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E8A4A03-5D9B-4037-A03F-65B654D64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45" y="567907"/>
            <a:ext cx="8882911" cy="2692782"/>
          </a:xfrm>
          <a:prstGeom prst="rect">
            <a:avLst/>
          </a:prstGeom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AC345741-5590-470D-8331-A416EE17310F}"/>
              </a:ext>
            </a:extLst>
          </p:cNvPr>
          <p:cNvGrpSpPr/>
          <p:nvPr/>
        </p:nvGrpSpPr>
        <p:grpSpPr>
          <a:xfrm>
            <a:off x="8196943" y="2721430"/>
            <a:ext cx="3540036" cy="338554"/>
            <a:chOff x="8196943" y="2721430"/>
            <a:chExt cx="3540036" cy="338554"/>
          </a:xfrm>
        </p:grpSpPr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CE42E86E-430E-4CAB-99B4-16EF61A91193}"/>
                </a:ext>
              </a:extLst>
            </p:cNvPr>
            <p:cNvCxnSpPr/>
            <p:nvPr/>
          </p:nvCxnSpPr>
          <p:spPr>
            <a:xfrm>
              <a:off x="8196943" y="2895604"/>
              <a:ext cx="3156857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2FB9047-649F-477D-B4D0-E226AA59EEEF}"/>
                </a:ext>
              </a:extLst>
            </p:cNvPr>
            <p:cNvSpPr txBox="1"/>
            <p:nvPr/>
          </p:nvSpPr>
          <p:spPr>
            <a:xfrm>
              <a:off x="11323322" y="2721430"/>
              <a:ext cx="4136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zh-CN" altLang="en-US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99036122-BFB1-49B7-8638-BC2375698425}"/>
              </a:ext>
            </a:extLst>
          </p:cNvPr>
          <p:cNvGrpSpPr/>
          <p:nvPr/>
        </p:nvGrpSpPr>
        <p:grpSpPr>
          <a:xfrm>
            <a:off x="9196070" y="1388509"/>
            <a:ext cx="315687" cy="2732314"/>
            <a:chOff x="9196070" y="1388509"/>
            <a:chExt cx="315687" cy="2732314"/>
          </a:xfrm>
        </p:grpSpPr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05EF191B-A9B4-4B6E-96FB-0FCF7794FB87}"/>
                </a:ext>
              </a:extLst>
            </p:cNvPr>
            <p:cNvCxnSpPr/>
            <p:nvPr/>
          </p:nvCxnSpPr>
          <p:spPr>
            <a:xfrm flipV="1">
              <a:off x="9432955" y="1388509"/>
              <a:ext cx="0" cy="273231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F3FF443-1984-4686-B237-9DCB5CDCC8EB}"/>
                </a:ext>
              </a:extLst>
            </p:cNvPr>
            <p:cNvSpPr txBox="1"/>
            <p:nvPr/>
          </p:nvSpPr>
          <p:spPr>
            <a:xfrm>
              <a:off x="9196070" y="1407490"/>
              <a:ext cx="315687" cy="338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zh-CN" altLang="en-US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FA6B16F8-4AF6-4A63-9B92-4C314DA375BE}"/>
              </a:ext>
            </a:extLst>
          </p:cNvPr>
          <p:cNvSpPr txBox="1"/>
          <p:nvPr/>
        </p:nvSpPr>
        <p:spPr>
          <a:xfrm>
            <a:off x="9169180" y="2819393"/>
            <a:ext cx="522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F1EA579A-BD19-495F-A767-E811685D2E19}"/>
              </a:ext>
            </a:extLst>
          </p:cNvPr>
          <p:cNvGrpSpPr/>
          <p:nvPr/>
        </p:nvGrpSpPr>
        <p:grpSpPr>
          <a:xfrm>
            <a:off x="8487463" y="2864836"/>
            <a:ext cx="1691177" cy="55243"/>
            <a:chOff x="8487463" y="2864836"/>
            <a:chExt cx="1691177" cy="55243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8CDE4018-E5D5-4B2F-971B-D0A409093868}"/>
                </a:ext>
              </a:extLst>
            </p:cNvPr>
            <p:cNvSpPr/>
            <p:nvPr/>
          </p:nvSpPr>
          <p:spPr>
            <a:xfrm>
              <a:off x="10132921" y="2869604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293A5B6-DFEA-497E-AD68-EDF386E6867F}"/>
                </a:ext>
              </a:extLst>
            </p:cNvPr>
            <p:cNvSpPr/>
            <p:nvPr/>
          </p:nvSpPr>
          <p:spPr>
            <a:xfrm>
              <a:off x="8942286" y="2871976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304D7579-F873-4EEF-B6D7-91E6512F84AF}"/>
                </a:ext>
              </a:extLst>
            </p:cNvPr>
            <p:cNvSpPr/>
            <p:nvPr/>
          </p:nvSpPr>
          <p:spPr>
            <a:xfrm>
              <a:off x="9894795" y="2874360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A4F81B85-5DB1-41B1-A35F-6D547F20BCB8}"/>
                </a:ext>
              </a:extLst>
            </p:cNvPr>
            <p:cNvSpPr/>
            <p:nvPr/>
          </p:nvSpPr>
          <p:spPr>
            <a:xfrm>
              <a:off x="9645079" y="2871647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4DFF3327-019B-46E8-B2C2-8256324C87D8}"/>
                </a:ext>
              </a:extLst>
            </p:cNvPr>
            <p:cNvSpPr/>
            <p:nvPr/>
          </p:nvSpPr>
          <p:spPr>
            <a:xfrm>
              <a:off x="9178033" y="2864836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FF16D7D6-E895-4C9A-ABD1-1F13FC3C760A}"/>
                </a:ext>
              </a:extLst>
            </p:cNvPr>
            <p:cNvSpPr/>
            <p:nvPr/>
          </p:nvSpPr>
          <p:spPr>
            <a:xfrm>
              <a:off x="8487463" y="2874358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E318B48C-3127-4C87-A67F-8DCE8E703343}"/>
                </a:ext>
              </a:extLst>
            </p:cNvPr>
            <p:cNvSpPr/>
            <p:nvPr/>
          </p:nvSpPr>
          <p:spPr>
            <a:xfrm>
              <a:off x="8711307" y="2869600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F67E3D3D-3A0F-4679-BE0C-8C7BD18DB0DC}"/>
              </a:ext>
            </a:extLst>
          </p:cNvPr>
          <p:cNvSpPr txBox="1"/>
          <p:nvPr/>
        </p:nvSpPr>
        <p:spPr>
          <a:xfrm>
            <a:off x="8326290" y="2882319"/>
            <a:ext cx="23065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-4   -3   -2   -1          1    2     3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DC54A069-E016-4141-AFCB-1B5DD3F7B0EF}"/>
              </a:ext>
            </a:extLst>
          </p:cNvPr>
          <p:cNvGrpSpPr/>
          <p:nvPr/>
        </p:nvGrpSpPr>
        <p:grpSpPr>
          <a:xfrm>
            <a:off x="9411383" y="2066847"/>
            <a:ext cx="52867" cy="1468727"/>
            <a:chOff x="9411383" y="2066847"/>
            <a:chExt cx="52867" cy="1468727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72D161A0-335A-4493-AD28-9FFFF1E3F568}"/>
                </a:ext>
              </a:extLst>
            </p:cNvPr>
            <p:cNvSpPr/>
            <p:nvPr/>
          </p:nvSpPr>
          <p:spPr>
            <a:xfrm>
              <a:off x="9416145" y="2868246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B6CDA761-FDE1-4C50-A3E1-0924C8D2DC02}"/>
                </a:ext>
              </a:extLst>
            </p:cNvPr>
            <p:cNvSpPr/>
            <p:nvPr/>
          </p:nvSpPr>
          <p:spPr>
            <a:xfrm>
              <a:off x="9418531" y="3069622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78E606D5-E4E8-4300-A1C6-222AC16ADCF9}"/>
                </a:ext>
              </a:extLst>
            </p:cNvPr>
            <p:cNvSpPr/>
            <p:nvPr/>
          </p:nvSpPr>
          <p:spPr>
            <a:xfrm>
              <a:off x="9413773" y="3279174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C9EA0532-F2B4-4D73-B973-6072ADD17666}"/>
                </a:ext>
              </a:extLst>
            </p:cNvPr>
            <p:cNvSpPr/>
            <p:nvPr/>
          </p:nvSpPr>
          <p:spPr>
            <a:xfrm>
              <a:off x="9412566" y="3489855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9393F2F1-FD3A-4551-88A4-57F258EE778E}"/>
                </a:ext>
              </a:extLst>
            </p:cNvPr>
            <p:cNvSpPr/>
            <p:nvPr/>
          </p:nvSpPr>
          <p:spPr>
            <a:xfrm>
              <a:off x="9411394" y="2669566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7778EB7D-9B96-40CB-A520-490C858CC283}"/>
                </a:ext>
              </a:extLst>
            </p:cNvPr>
            <p:cNvSpPr/>
            <p:nvPr/>
          </p:nvSpPr>
          <p:spPr>
            <a:xfrm>
              <a:off x="9413775" y="2464772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8B482012-CAA3-4A74-A185-E2E560491897}"/>
                </a:ext>
              </a:extLst>
            </p:cNvPr>
            <p:cNvSpPr/>
            <p:nvPr/>
          </p:nvSpPr>
          <p:spPr>
            <a:xfrm>
              <a:off x="9416144" y="2066847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B4E398CB-0354-41FF-BE5C-8932B2BCEF82}"/>
                </a:ext>
              </a:extLst>
            </p:cNvPr>
            <p:cNvSpPr/>
            <p:nvPr/>
          </p:nvSpPr>
          <p:spPr>
            <a:xfrm>
              <a:off x="9411383" y="2262369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8408914F-75BA-424B-8E80-84445D982E38}"/>
              </a:ext>
            </a:extLst>
          </p:cNvPr>
          <p:cNvGrpSpPr/>
          <p:nvPr/>
        </p:nvGrpSpPr>
        <p:grpSpPr>
          <a:xfrm>
            <a:off x="9148599" y="1930809"/>
            <a:ext cx="472300" cy="1988412"/>
            <a:chOff x="8218746" y="1878982"/>
            <a:chExt cx="472300" cy="1988412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66D6A4A9-A53B-4B87-99B3-46E892D701A2}"/>
                </a:ext>
              </a:extLst>
            </p:cNvPr>
            <p:cNvSpPr txBox="1"/>
            <p:nvPr/>
          </p:nvSpPr>
          <p:spPr>
            <a:xfrm>
              <a:off x="8279909" y="1878982"/>
              <a:ext cx="4111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F753B7E-CA53-47F4-BF73-CFA0A2FE3290}"/>
                </a:ext>
              </a:extLst>
            </p:cNvPr>
            <p:cNvSpPr txBox="1"/>
            <p:nvPr/>
          </p:nvSpPr>
          <p:spPr>
            <a:xfrm>
              <a:off x="8218746" y="2938713"/>
              <a:ext cx="328154" cy="928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</a:p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</a:p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zh-CN" altLang="en-US" dirty="0"/>
            </a:p>
          </p:txBody>
        </p:sp>
      </p:grpSp>
      <p:sp>
        <p:nvSpPr>
          <p:cNvPr id="40" name="弧形 39">
            <a:extLst>
              <a:ext uri="{FF2B5EF4-FFF2-40B4-BE49-F238E27FC236}">
                <a16:creationId xmlns:a16="http://schemas.microsoft.com/office/drawing/2014/main" id="{823FB1BC-5E0B-48F4-A1F7-8C4F7454EE9F}"/>
              </a:ext>
            </a:extLst>
          </p:cNvPr>
          <p:cNvSpPr/>
          <p:nvPr/>
        </p:nvSpPr>
        <p:spPr>
          <a:xfrm rot="5400000">
            <a:off x="8344036" y="1022755"/>
            <a:ext cx="3115342" cy="1030601"/>
          </a:xfrm>
          <a:prstGeom prst="arc">
            <a:avLst>
              <a:gd name="adj1" fmla="val 16200000"/>
              <a:gd name="adj2" fmla="val 524015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132BB95-25E0-42A2-A462-B27C39E6C8A1}"/>
              </a:ext>
            </a:extLst>
          </p:cNvPr>
          <p:cNvSpPr txBox="1"/>
          <p:nvPr/>
        </p:nvSpPr>
        <p:spPr>
          <a:xfrm>
            <a:off x="721778" y="3192667"/>
            <a:ext cx="6755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本题考查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抛物线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的顶点及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轴的交点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坐标；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二次函数图象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平移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变换．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3D159E1-A3C9-47C0-A2D5-7C894B119E71}"/>
              </a:ext>
            </a:extLst>
          </p:cNvPr>
          <p:cNvSpPr txBox="1"/>
          <p:nvPr/>
        </p:nvSpPr>
        <p:spPr>
          <a:xfrm>
            <a:off x="718011" y="3531221"/>
            <a:ext cx="6929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直接利用抛物线与坐标轴交点求法结合顶点坐标求法分别得出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点坐标，进而得出平移方向，即可得出平移后解析式．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3EC162A-D499-4E1B-9695-237A7EBBDA0E}"/>
              </a:ext>
            </a:extLst>
          </p:cNvPr>
          <p:cNvSpPr txBox="1"/>
          <p:nvPr/>
        </p:nvSpPr>
        <p:spPr>
          <a:xfrm>
            <a:off x="9622176" y="2598836"/>
            <a:ext cx="945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AB84653-ED84-4A8F-8627-A93A3066F467}"/>
              </a:ext>
            </a:extLst>
          </p:cNvPr>
          <p:cNvSpPr txBox="1"/>
          <p:nvPr/>
        </p:nvSpPr>
        <p:spPr>
          <a:xfrm>
            <a:off x="10172171" y="2660662"/>
            <a:ext cx="945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E2A37ED1-9337-49DF-B6AD-33C37AD11DD1}"/>
              </a:ext>
            </a:extLst>
          </p:cNvPr>
          <p:cNvSpPr txBox="1"/>
          <p:nvPr/>
        </p:nvSpPr>
        <p:spPr>
          <a:xfrm>
            <a:off x="9415071" y="2848573"/>
            <a:ext cx="945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B′</a:t>
            </a:r>
            <a:endParaRPr lang="zh-CN" alt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DDDBB83-5BD1-4ED0-8DA7-4755DADF9703}"/>
              </a:ext>
            </a:extLst>
          </p:cNvPr>
          <p:cNvSpPr txBox="1"/>
          <p:nvPr/>
        </p:nvSpPr>
        <p:spPr>
          <a:xfrm>
            <a:off x="8867730" y="2617738"/>
            <a:ext cx="945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M′</a:t>
            </a:r>
            <a:endParaRPr lang="zh-CN" alt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F30BCC7-C40C-4A50-BC1E-C9423504A39D}"/>
              </a:ext>
            </a:extLst>
          </p:cNvPr>
          <p:cNvGrpSpPr/>
          <p:nvPr/>
        </p:nvGrpSpPr>
        <p:grpSpPr>
          <a:xfrm>
            <a:off x="9898662" y="3082863"/>
            <a:ext cx="1009778" cy="307777"/>
            <a:chOff x="7477685" y="4692126"/>
            <a:chExt cx="1009778" cy="307777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E0F62A5F-E3FD-4A84-BC87-AE3CCDC2A248}"/>
                </a:ext>
              </a:extLst>
            </p:cNvPr>
            <p:cNvSpPr txBox="1"/>
            <p:nvPr/>
          </p:nvSpPr>
          <p:spPr>
            <a:xfrm>
              <a:off x="7541892" y="4692126"/>
              <a:ext cx="94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zh-CN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D07A2A16-BD51-46CE-989E-BD60E4AF46A9}"/>
                </a:ext>
              </a:extLst>
            </p:cNvPr>
            <p:cNvSpPr/>
            <p:nvPr/>
          </p:nvSpPr>
          <p:spPr>
            <a:xfrm>
              <a:off x="7477685" y="4692126"/>
              <a:ext cx="45719" cy="45719"/>
            </a:xfrm>
            <a:prstGeom prst="ellips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A2F68623-11B7-42CD-865F-EF57E2CE17DE}"/>
              </a:ext>
            </a:extLst>
          </p:cNvPr>
          <p:cNvSpPr txBox="1"/>
          <p:nvPr/>
        </p:nvSpPr>
        <p:spPr>
          <a:xfrm>
            <a:off x="718011" y="4115996"/>
            <a:ext cx="7206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令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，则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0=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﹣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十字相乘得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﹣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1)(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﹣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3)=0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，解得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</a:p>
          <a:p>
            <a:pPr fontAlgn="ctr"/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∴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(1,0)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(3,0)</a:t>
            </a:r>
            <a:endParaRPr lang="zh-CN" altLang="zh-CN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EAE9F0E-22EF-4F30-949A-B2F08B17691B}"/>
              </a:ext>
            </a:extLst>
          </p:cNvPr>
          <p:cNvSpPr txBox="1"/>
          <p:nvPr/>
        </p:nvSpPr>
        <p:spPr>
          <a:xfrm>
            <a:off x="718011" y="4700771"/>
            <a:ext cx="7058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由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﹣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+3=(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﹣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en-US" altLang="zh-CN" sz="16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﹣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∴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点坐标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(2,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﹣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E063114-A0EF-4CCC-BE7F-6FE6AC4BB78A}"/>
              </a:ext>
            </a:extLst>
          </p:cNvPr>
          <p:cNvSpPr txBox="1"/>
          <p:nvPr/>
        </p:nvSpPr>
        <p:spPr>
          <a:xfrm>
            <a:off x="718010" y="4962119"/>
            <a:ext cx="8149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∵平移该抛物线，使点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平移后的对应点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落在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轴上，点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平移后的对应点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落在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轴上，</a:t>
            </a:r>
          </a:p>
          <a:p>
            <a:pPr fontAlgn="ctr"/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∴抛物线向上平移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个单位长度，再向左平移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个单位长度即可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zh-CN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FAE26C8-F26E-4735-A1F1-D9342282A1E2}"/>
              </a:ext>
            </a:extLst>
          </p:cNvPr>
          <p:cNvSpPr txBox="1"/>
          <p:nvPr/>
        </p:nvSpPr>
        <p:spPr>
          <a:xfrm>
            <a:off x="7379641" y="3764064"/>
            <a:ext cx="3948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∴平移后的解析式为：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16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fontAlgn="ctr"/>
            <a:r>
              <a:rPr lang="en-US" altLang="zh-CN" sz="16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</a:p>
          <a:p>
            <a:pPr fontAlgn="ctr"/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故选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FD718BA-A8DB-4F42-95CD-9BFB6A5FCDB9}"/>
              </a:ext>
            </a:extLst>
          </p:cNvPr>
          <p:cNvSpPr txBox="1"/>
          <p:nvPr/>
        </p:nvSpPr>
        <p:spPr>
          <a:xfrm>
            <a:off x="2612665" y="1598093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F4AB1976-0644-428A-9D6A-4A48F805AB46}"/>
              </a:ext>
            </a:extLst>
          </p:cNvPr>
          <p:cNvGrpSpPr/>
          <p:nvPr/>
        </p:nvGrpSpPr>
        <p:grpSpPr>
          <a:xfrm>
            <a:off x="7581614" y="4381017"/>
            <a:ext cx="3948536" cy="1077218"/>
            <a:chOff x="7272216" y="3665182"/>
            <a:chExt cx="3948536" cy="1077218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DB044797-1AAF-40A6-896E-C07A3E41A504}"/>
                </a:ext>
              </a:extLst>
            </p:cNvPr>
            <p:cNvSpPr txBox="1"/>
            <p:nvPr/>
          </p:nvSpPr>
          <p:spPr>
            <a:xfrm>
              <a:off x="7272216" y="3665182"/>
              <a:ext cx="394853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左</a:t>
              </a:r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zh-CN" altLang="en-US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上</a:t>
              </a:r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  <a:p>
              <a:r>
                <a:rPr lang="en-US" altLang="zh-CN" sz="1600" i="1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=(</a:t>
              </a:r>
              <a:r>
                <a:rPr lang="en-US" altLang="zh-CN" sz="1600" i="1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zh-CN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﹣</a:t>
              </a:r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2)</a:t>
              </a:r>
              <a:r>
                <a:rPr lang="en-US" altLang="zh-CN" sz="1600" baseline="300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zh-CN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﹣</a:t>
              </a:r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            </a:t>
              </a:r>
              <a:r>
                <a:rPr lang="en-US" altLang="zh-CN" sz="1600" i="1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=(</a:t>
              </a:r>
              <a:r>
                <a:rPr lang="en-US" altLang="zh-CN" sz="1600" i="1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r>
                <a:rPr lang="zh-CN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﹣</a:t>
              </a:r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2)</a:t>
              </a:r>
              <a:r>
                <a:rPr lang="en-US" altLang="zh-CN" sz="1600" baseline="300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+1-1</a:t>
              </a:r>
            </a:p>
            <a:p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=(</a:t>
              </a:r>
              <a:r>
                <a:rPr lang="en-US" altLang="zh-CN" sz="1600" i="1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+1)</a:t>
              </a:r>
              <a:r>
                <a:rPr lang="en-US" altLang="zh-CN" sz="1600" baseline="300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r>
                <a:rPr lang="en-US" altLang="zh-CN" sz="1600" baseline="300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</a:t>
              </a:r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altLang="zh-CN" sz="1600" i="1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zh-CN" sz="1600" baseline="300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r>
                <a:rPr lang="en-US" altLang="zh-CN" sz="1600" i="1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zh-CN" altLang="zh-CN" sz="16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．</a:t>
              </a:r>
              <a:endParaRPr lang="zh-CN" altLang="en-US" sz="16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F349E958-771E-44C6-9165-CF037F1A575D}"/>
                </a:ext>
              </a:extLst>
            </p:cNvPr>
            <p:cNvCxnSpPr/>
            <p:nvPr/>
          </p:nvCxnSpPr>
          <p:spPr>
            <a:xfrm>
              <a:off x="8478272" y="4108223"/>
              <a:ext cx="679891" cy="0"/>
            </a:xfrm>
            <a:prstGeom prst="straightConnector1">
              <a:avLst/>
            </a:prstGeom>
            <a:ln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916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07407E-6 L 0.00091 -0.02685 L -0.05638 -0.02685 L -0.05638 -0.02662 " pathEditMode="relative" rAng="0" ptsTypes="AAAA">
                                      <p:cBhvr>
                                        <p:cTn id="9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3" y="-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0" grpId="0" animBg="1"/>
      <p:bldP spid="40" grpId="1" animBg="1"/>
      <p:bldP spid="2" grpId="0"/>
      <p:bldP spid="3" grpId="0"/>
      <p:bldP spid="5" grpId="0"/>
      <p:bldP spid="38" grpId="0"/>
      <p:bldP spid="39" grpId="0"/>
      <p:bldP spid="42" grpId="0"/>
      <p:bldP spid="22" grpId="0"/>
      <p:bldP spid="32" grpId="0"/>
      <p:bldP spid="43" grpId="0"/>
      <p:bldP spid="44" grpId="0"/>
      <p:bldP spid="4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11AC589-E4B3-4A66-985F-0C3728BE0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710" y="543230"/>
            <a:ext cx="9613773" cy="2317311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:a16="http://schemas.microsoft.com/office/drawing/2014/main" id="{9B505023-E4C0-4410-A770-19FA05847FC1}"/>
              </a:ext>
            </a:extLst>
          </p:cNvPr>
          <p:cNvGrpSpPr/>
          <p:nvPr/>
        </p:nvGrpSpPr>
        <p:grpSpPr>
          <a:xfrm>
            <a:off x="8314508" y="1388509"/>
            <a:ext cx="3588431" cy="2732314"/>
            <a:chOff x="8314508" y="1388509"/>
            <a:chExt cx="3588431" cy="2732314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C1392536-F9DA-4C70-8B8F-77CAFEE4C5E4}"/>
                </a:ext>
              </a:extLst>
            </p:cNvPr>
            <p:cNvGrpSpPr/>
            <p:nvPr/>
          </p:nvGrpSpPr>
          <p:grpSpPr>
            <a:xfrm>
              <a:off x="8362903" y="3324893"/>
              <a:ext cx="3540036" cy="338554"/>
              <a:chOff x="8196943" y="2721430"/>
              <a:chExt cx="3540036" cy="338554"/>
            </a:xfrm>
          </p:grpSpPr>
          <p:cxnSp>
            <p:nvCxnSpPr>
              <p:cNvPr id="6" name="直接箭头连接符 5">
                <a:extLst>
                  <a:ext uri="{FF2B5EF4-FFF2-40B4-BE49-F238E27FC236}">
                    <a16:creationId xmlns:a16="http://schemas.microsoft.com/office/drawing/2014/main" id="{0F9FA4A0-DDD7-44DC-883B-2D7C86FFF093}"/>
                  </a:ext>
                </a:extLst>
              </p:cNvPr>
              <p:cNvCxnSpPr/>
              <p:nvPr/>
            </p:nvCxnSpPr>
            <p:spPr>
              <a:xfrm>
                <a:off x="8196943" y="2895604"/>
                <a:ext cx="315685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76B7D7C-7DBE-420A-B6F3-19E7F3E233BF}"/>
                  </a:ext>
                </a:extLst>
              </p:cNvPr>
              <p:cNvSpPr txBox="1"/>
              <p:nvPr/>
            </p:nvSpPr>
            <p:spPr>
              <a:xfrm>
                <a:off x="11323322" y="2721430"/>
                <a:ext cx="413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zh-CN" altLang="en-US" sz="16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185570A-A2B3-49F5-A152-CCC1A9FDE2E2}"/>
                </a:ext>
              </a:extLst>
            </p:cNvPr>
            <p:cNvGrpSpPr/>
            <p:nvPr/>
          </p:nvGrpSpPr>
          <p:grpSpPr>
            <a:xfrm>
              <a:off x="9196070" y="1388509"/>
              <a:ext cx="315687" cy="2732314"/>
              <a:chOff x="9196070" y="1388509"/>
              <a:chExt cx="315687" cy="2732314"/>
            </a:xfrm>
          </p:grpSpPr>
          <p:cxnSp>
            <p:nvCxnSpPr>
              <p:cNvPr id="9" name="直接箭头连接符 8">
                <a:extLst>
                  <a:ext uri="{FF2B5EF4-FFF2-40B4-BE49-F238E27FC236}">
                    <a16:creationId xmlns:a16="http://schemas.microsoft.com/office/drawing/2014/main" id="{E7278314-1080-41CC-9C26-0867615C0A00}"/>
                  </a:ext>
                </a:extLst>
              </p:cNvPr>
              <p:cNvCxnSpPr/>
              <p:nvPr/>
            </p:nvCxnSpPr>
            <p:spPr>
              <a:xfrm flipV="1">
                <a:off x="9432955" y="1388509"/>
                <a:ext cx="0" cy="2732314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A125402-C0E2-4E55-8E1F-0466FDD507F9}"/>
                  </a:ext>
                </a:extLst>
              </p:cNvPr>
              <p:cNvSpPr txBox="1"/>
              <p:nvPr/>
            </p:nvSpPr>
            <p:spPr>
              <a:xfrm>
                <a:off x="9196070" y="1407490"/>
                <a:ext cx="315687" cy="3385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lang="zh-CN" altLang="en-US" sz="16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B4B4A7D9-F3E9-464E-8129-881AABE5D9F2}"/>
                </a:ext>
              </a:extLst>
            </p:cNvPr>
            <p:cNvGrpSpPr/>
            <p:nvPr/>
          </p:nvGrpSpPr>
          <p:grpSpPr>
            <a:xfrm>
              <a:off x="8497854" y="3467511"/>
              <a:ext cx="1691177" cy="55243"/>
              <a:chOff x="8487463" y="2864836"/>
              <a:chExt cx="1691177" cy="55243"/>
            </a:xfrm>
          </p:grpSpPr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D6F5878E-C5B2-4445-8582-BECBB2E22B66}"/>
                  </a:ext>
                </a:extLst>
              </p:cNvPr>
              <p:cNvSpPr/>
              <p:nvPr/>
            </p:nvSpPr>
            <p:spPr>
              <a:xfrm>
                <a:off x="10132921" y="2869604"/>
                <a:ext cx="45719" cy="45719"/>
              </a:xfrm>
              <a:prstGeom prst="ellips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15FFF541-56AC-46C8-9B95-91120D7284E0}"/>
                  </a:ext>
                </a:extLst>
              </p:cNvPr>
              <p:cNvSpPr/>
              <p:nvPr/>
            </p:nvSpPr>
            <p:spPr>
              <a:xfrm>
                <a:off x="8942286" y="2871976"/>
                <a:ext cx="45719" cy="45719"/>
              </a:xfrm>
              <a:prstGeom prst="ellips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E24A11EE-EF6D-47B7-A891-C8FAB41D0BFB}"/>
                  </a:ext>
                </a:extLst>
              </p:cNvPr>
              <p:cNvSpPr/>
              <p:nvPr/>
            </p:nvSpPr>
            <p:spPr>
              <a:xfrm>
                <a:off x="9894795" y="2874360"/>
                <a:ext cx="45719" cy="45719"/>
              </a:xfrm>
              <a:prstGeom prst="ellips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5FA864F4-A5E2-4F7B-A41A-58526A171D30}"/>
                  </a:ext>
                </a:extLst>
              </p:cNvPr>
              <p:cNvSpPr/>
              <p:nvPr/>
            </p:nvSpPr>
            <p:spPr>
              <a:xfrm>
                <a:off x="9645079" y="2871647"/>
                <a:ext cx="45719" cy="45719"/>
              </a:xfrm>
              <a:prstGeom prst="ellips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1A536AD5-3FFA-441B-B69C-8435F119D19F}"/>
                  </a:ext>
                </a:extLst>
              </p:cNvPr>
              <p:cNvSpPr/>
              <p:nvPr/>
            </p:nvSpPr>
            <p:spPr>
              <a:xfrm>
                <a:off x="9178033" y="2864836"/>
                <a:ext cx="45719" cy="45719"/>
              </a:xfrm>
              <a:prstGeom prst="ellips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18F8729D-46C2-4E69-B824-4679280403C8}"/>
                  </a:ext>
                </a:extLst>
              </p:cNvPr>
              <p:cNvSpPr/>
              <p:nvPr/>
            </p:nvSpPr>
            <p:spPr>
              <a:xfrm>
                <a:off x="8487463" y="2874358"/>
                <a:ext cx="45719" cy="45719"/>
              </a:xfrm>
              <a:prstGeom prst="ellips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F218DBBB-77D2-4940-A378-EC3AF0880440}"/>
                  </a:ext>
                </a:extLst>
              </p:cNvPr>
              <p:cNvSpPr/>
              <p:nvPr/>
            </p:nvSpPr>
            <p:spPr>
              <a:xfrm>
                <a:off x="8711307" y="2869600"/>
                <a:ext cx="45719" cy="45719"/>
              </a:xfrm>
              <a:prstGeom prst="ellips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E99C04E-8415-426A-83FC-23B48A082F21}"/>
                </a:ext>
              </a:extLst>
            </p:cNvPr>
            <p:cNvSpPr txBox="1"/>
            <p:nvPr/>
          </p:nvSpPr>
          <p:spPr>
            <a:xfrm>
              <a:off x="9185807" y="3438275"/>
              <a:ext cx="602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zh-CN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5F4EC92F-C00B-4160-B20F-4538D1F93AF9}"/>
                </a:ext>
              </a:extLst>
            </p:cNvPr>
            <p:cNvGrpSpPr/>
            <p:nvPr/>
          </p:nvGrpSpPr>
          <p:grpSpPr>
            <a:xfrm>
              <a:off x="9210945" y="2005450"/>
              <a:ext cx="420345" cy="1446835"/>
              <a:chOff x="8270701" y="2028727"/>
              <a:chExt cx="420345" cy="1390049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6D71575D-DBA6-4F05-B8FB-6C9CBBA86ECA}"/>
                  </a:ext>
                </a:extLst>
              </p:cNvPr>
              <p:cNvSpPr txBox="1"/>
              <p:nvPr/>
            </p:nvSpPr>
            <p:spPr>
              <a:xfrm>
                <a:off x="8279909" y="2028727"/>
                <a:ext cx="411137" cy="798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</a:t>
                </a:r>
              </a:p>
              <a:p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  <a:p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</a:p>
              <a:p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FAE504C3-0D44-4DA5-A470-6D35907EADE6}"/>
                  </a:ext>
                </a:extLst>
              </p:cNvPr>
              <p:cNvSpPr txBox="1"/>
              <p:nvPr/>
            </p:nvSpPr>
            <p:spPr>
              <a:xfrm>
                <a:off x="8270701" y="2709102"/>
                <a:ext cx="328154" cy="709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454F36E8-B3EA-4CD4-BB94-E8B29E59E1DE}"/>
                </a:ext>
              </a:extLst>
            </p:cNvPr>
            <p:cNvGrpSpPr/>
            <p:nvPr/>
          </p:nvGrpSpPr>
          <p:grpSpPr>
            <a:xfrm>
              <a:off x="9411383" y="2066847"/>
              <a:ext cx="52867" cy="1468727"/>
              <a:chOff x="9411383" y="2066847"/>
              <a:chExt cx="52867" cy="1468727"/>
            </a:xfrm>
          </p:grpSpPr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6A558C3F-95B3-407C-BF24-0D3BE5604162}"/>
                  </a:ext>
                </a:extLst>
              </p:cNvPr>
              <p:cNvSpPr/>
              <p:nvPr/>
            </p:nvSpPr>
            <p:spPr>
              <a:xfrm>
                <a:off x="9416145" y="2868246"/>
                <a:ext cx="45719" cy="45719"/>
              </a:xfrm>
              <a:prstGeom prst="ellips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343FD9D7-2101-423E-9AC4-8F8AC9B4D554}"/>
                  </a:ext>
                </a:extLst>
              </p:cNvPr>
              <p:cNvSpPr/>
              <p:nvPr/>
            </p:nvSpPr>
            <p:spPr>
              <a:xfrm>
                <a:off x="9418531" y="3069622"/>
                <a:ext cx="45719" cy="45719"/>
              </a:xfrm>
              <a:prstGeom prst="ellips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79243653-1357-4BEC-8238-6FAFBD11F816}"/>
                  </a:ext>
                </a:extLst>
              </p:cNvPr>
              <p:cNvSpPr/>
              <p:nvPr/>
            </p:nvSpPr>
            <p:spPr>
              <a:xfrm>
                <a:off x="9413773" y="3279174"/>
                <a:ext cx="45719" cy="45719"/>
              </a:xfrm>
              <a:prstGeom prst="ellips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DA418CC8-76F0-4E0F-9B3C-F66F72F85230}"/>
                  </a:ext>
                </a:extLst>
              </p:cNvPr>
              <p:cNvSpPr/>
              <p:nvPr/>
            </p:nvSpPr>
            <p:spPr>
              <a:xfrm>
                <a:off x="9412566" y="3489855"/>
                <a:ext cx="45719" cy="45719"/>
              </a:xfrm>
              <a:prstGeom prst="ellips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id="{DAC56C7B-EACA-4789-8B93-C5EFB99D6A83}"/>
                  </a:ext>
                </a:extLst>
              </p:cNvPr>
              <p:cNvSpPr/>
              <p:nvPr/>
            </p:nvSpPr>
            <p:spPr>
              <a:xfrm>
                <a:off x="9411394" y="2669566"/>
                <a:ext cx="45719" cy="45719"/>
              </a:xfrm>
              <a:prstGeom prst="ellips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B9FF13DF-206B-4942-ADB0-4809713404ED}"/>
                  </a:ext>
                </a:extLst>
              </p:cNvPr>
              <p:cNvSpPr/>
              <p:nvPr/>
            </p:nvSpPr>
            <p:spPr>
              <a:xfrm>
                <a:off x="9413775" y="2464772"/>
                <a:ext cx="45719" cy="45719"/>
              </a:xfrm>
              <a:prstGeom prst="ellips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CDFFDF3B-680C-4F2F-A2D4-D30CDCBED937}"/>
                  </a:ext>
                </a:extLst>
              </p:cNvPr>
              <p:cNvSpPr/>
              <p:nvPr/>
            </p:nvSpPr>
            <p:spPr>
              <a:xfrm>
                <a:off x="9416144" y="2066847"/>
                <a:ext cx="45719" cy="45719"/>
              </a:xfrm>
              <a:prstGeom prst="ellips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B32DE363-3AEC-4DCA-A7DA-8BE2C76CB427}"/>
                  </a:ext>
                </a:extLst>
              </p:cNvPr>
              <p:cNvSpPr/>
              <p:nvPr/>
            </p:nvSpPr>
            <p:spPr>
              <a:xfrm>
                <a:off x="9411383" y="2262369"/>
                <a:ext cx="45719" cy="45719"/>
              </a:xfrm>
              <a:prstGeom prst="ellips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C654899C-39BA-4EAC-B24B-C3CDDE53CD3F}"/>
                </a:ext>
              </a:extLst>
            </p:cNvPr>
            <p:cNvSpPr txBox="1"/>
            <p:nvPr/>
          </p:nvSpPr>
          <p:spPr>
            <a:xfrm>
              <a:off x="8314508" y="3474445"/>
              <a:ext cx="25350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-4   -3   -2   -1          1    2     3   4    5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1134B03A-3D4B-43DD-B7D9-49A12866E196}"/>
                </a:ext>
              </a:extLst>
            </p:cNvPr>
            <p:cNvSpPr/>
            <p:nvPr/>
          </p:nvSpPr>
          <p:spPr>
            <a:xfrm>
              <a:off x="10555483" y="3479205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02A9AE50-F98B-48D5-A84C-0E2353EA2D5D}"/>
                </a:ext>
              </a:extLst>
            </p:cNvPr>
            <p:cNvSpPr/>
            <p:nvPr/>
          </p:nvSpPr>
          <p:spPr>
            <a:xfrm>
              <a:off x="10354593" y="3486131"/>
              <a:ext cx="45719" cy="45719"/>
            </a:xfrm>
            <a:prstGeom prst="ellips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D391EFCD-89C6-4038-9B9B-180ABF08D821}"/>
              </a:ext>
            </a:extLst>
          </p:cNvPr>
          <p:cNvGrpSpPr/>
          <p:nvPr/>
        </p:nvGrpSpPr>
        <p:grpSpPr>
          <a:xfrm>
            <a:off x="9163027" y="188378"/>
            <a:ext cx="1030601" cy="3697822"/>
            <a:chOff x="9163027" y="188378"/>
            <a:chExt cx="1030601" cy="3697822"/>
          </a:xfrm>
        </p:grpSpPr>
        <p:sp>
          <p:nvSpPr>
            <p:cNvPr id="36" name="弧形 35">
              <a:extLst>
                <a:ext uri="{FF2B5EF4-FFF2-40B4-BE49-F238E27FC236}">
                  <a16:creationId xmlns:a16="http://schemas.microsoft.com/office/drawing/2014/main" id="{3B4C9B88-B56F-464B-B19B-6F6AA477B3D8}"/>
                </a:ext>
              </a:extLst>
            </p:cNvPr>
            <p:cNvSpPr/>
            <p:nvPr/>
          </p:nvSpPr>
          <p:spPr>
            <a:xfrm rot="5400000">
              <a:off x="8120657" y="1230748"/>
              <a:ext cx="3115342" cy="1030601"/>
            </a:xfrm>
            <a:prstGeom prst="arc">
              <a:avLst>
                <a:gd name="adj1" fmla="val 16200000"/>
                <a:gd name="adj2" fmla="val 5240159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AD275C20-95DC-4365-A3B3-53AEE51AC036}"/>
                </a:ext>
              </a:extLst>
            </p:cNvPr>
            <p:cNvCxnSpPr/>
            <p:nvPr/>
          </p:nvCxnSpPr>
          <p:spPr>
            <a:xfrm>
              <a:off x="9678328" y="1746046"/>
              <a:ext cx="0" cy="2140154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椭圆 39">
            <a:extLst>
              <a:ext uri="{FF2B5EF4-FFF2-40B4-BE49-F238E27FC236}">
                <a16:creationId xmlns:a16="http://schemas.microsoft.com/office/drawing/2014/main" id="{CD363ABD-ADA4-4D63-8B18-18555042A3A0}"/>
              </a:ext>
            </a:extLst>
          </p:cNvPr>
          <p:cNvSpPr/>
          <p:nvPr/>
        </p:nvSpPr>
        <p:spPr>
          <a:xfrm>
            <a:off x="9654533" y="2476887"/>
            <a:ext cx="45719" cy="45719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89F326F-1FE9-4E4D-92A0-E8EE6D1458BB}"/>
              </a:ext>
            </a:extLst>
          </p:cNvPr>
          <p:cNvSpPr/>
          <p:nvPr/>
        </p:nvSpPr>
        <p:spPr>
          <a:xfrm>
            <a:off x="10122128" y="2476887"/>
            <a:ext cx="45719" cy="45719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72D9DFF-5A21-4DC3-BA37-616B5C9FB3FF}"/>
              </a:ext>
            </a:extLst>
          </p:cNvPr>
          <p:cNvSpPr/>
          <p:nvPr/>
        </p:nvSpPr>
        <p:spPr>
          <a:xfrm>
            <a:off x="9678329" y="1889893"/>
            <a:ext cx="476602" cy="1604568"/>
          </a:xfrm>
          <a:prstGeom prst="rect">
            <a:avLst/>
          </a:prstGeom>
          <a:blipFill dpi="0" rotWithShape="1">
            <a:blip r:embed="rId3">
              <a:alphaModFix amt="41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114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AD2CE0A8-9560-4A8B-BEAE-C6ADE1E637E7}"/>
              </a:ext>
            </a:extLst>
          </p:cNvPr>
          <p:cNvSpPr txBox="1"/>
          <p:nvPr/>
        </p:nvSpPr>
        <p:spPr>
          <a:xfrm>
            <a:off x="941710" y="2913965"/>
            <a:ext cx="5465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</a:rPr>
              <a:t>本题考查</a:t>
            </a:r>
            <a:r>
              <a:rPr lang="zh-CN" altLang="zh-CN" sz="1600" dirty="0">
                <a:solidFill>
                  <a:srgbClr val="C00000"/>
                </a:solidFill>
              </a:rPr>
              <a:t>二次函数的图象性质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B826770-EF5D-4B6F-9906-824FF3207C47}"/>
              </a:ext>
            </a:extLst>
          </p:cNvPr>
          <p:cNvSpPr txBox="1"/>
          <p:nvPr/>
        </p:nvSpPr>
        <p:spPr>
          <a:xfrm>
            <a:off x="941740" y="3324893"/>
            <a:ext cx="5766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因为函数的二次项系数为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，所以开口向上，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顶点坐标为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id="{E598390E-AACF-473D-8EF2-F59A49385390}"/>
                  </a:ext>
                </a:extLst>
              </p:cNvPr>
              <p:cNvSpPr txBox="1"/>
              <p:nvPr/>
            </p:nvSpPr>
            <p:spPr>
              <a:xfrm>
                <a:off x="910294" y="3700643"/>
                <a:ext cx="7452607" cy="1586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ctr">
                  <a:lnSpc>
                    <a:spcPct val="150000"/>
                  </a:lnSpc>
                </a:pPr>
                <a:r>
                  <a:rPr lang="zh-CN" altLang="en-US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时，在对称轴右边</a:t>
                </a:r>
                <a:r>
                  <a:rPr lang="en-US" altLang="zh-CN" sz="1600" i="1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随</a:t>
                </a:r>
                <a:r>
                  <a:rPr lang="en-US" altLang="zh-CN" sz="1600" i="1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的增大而增大，函数值</a:t>
                </a:r>
                <a:r>
                  <a:rPr lang="en-US" altLang="zh-CN" sz="1600" i="1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的最小值为</a:t>
                </a:r>
                <a:r>
                  <a:rPr lang="en-US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endParaRPr lang="en-US" altLang="zh-CN" sz="1600" spc="1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fontAlgn="ctr">
                  <a:lnSpc>
                    <a:spcPct val="150000"/>
                  </a:lnSpc>
                </a:pPr>
                <a:r>
                  <a:rPr lang="en-US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⸫</a:t>
                </a:r>
                <a14:m>
                  <m:oMath xmlns:m="http://schemas.openxmlformats.org/officeDocument/2006/math"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5=(1−</m:t>
                    </m:r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sSup>
                      <m:sSupPr>
                        <m:ctrlPr>
                          <a:rPr lang="zh-CN" altLang="zh-CN" sz="1600" i="1" spc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i="1" spc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sz="1600" i="1" spc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，解得</a:t>
                </a:r>
                <a14:m>
                  <m:oMath xmlns:m="http://schemas.openxmlformats.org/officeDocument/2006/math"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zh-CN" altLang="en-US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3(</a:t>
                </a:r>
                <a:r>
                  <a:rPr lang="zh-CN" altLang="en-US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舍去</a:t>
                </a:r>
                <a:r>
                  <a:rPr lang="en-US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；当</a:t>
                </a:r>
                <a14:m>
                  <m:oMath xmlns:m="http://schemas.openxmlformats.org/officeDocument/2006/math">
                    <m:r>
                      <a:rPr lang="en-US" altLang="zh-CN" sz="1600" spc="1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altLang="zh-CN" sz="1600" b="0" i="1" spc="10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altLang="zh-CN" sz="1600" b="0" i="1" spc="10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en-US" altLang="zh-CN" sz="1600" b="0" i="1" spc="10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&lt;3</m:t>
                    </m:r>
                  </m:oMath>
                </a14:m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时，此时函数</a:t>
                </a:r>
                <a:r>
                  <a:rPr lang="en-US" altLang="zh-CN" sz="1600" i="1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的最小值</a:t>
                </a:r>
                <a14:m>
                  <m:oMath xmlns:m="http://schemas.openxmlformats.org/officeDocument/2006/math"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sSup>
                      <m:sSupPr>
                        <m:ctrlPr>
                          <a:rPr lang="zh-CN" altLang="zh-CN" sz="1600" i="1" spc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i="1" spc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sz="1600" i="1" spc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+1=1≠5</m:t>
                    </m:r>
                  </m:oMath>
                </a14:m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，式子不成立；当</a:t>
                </a:r>
                <a14:m>
                  <m:oMath xmlns:m="http://schemas.openxmlformats.org/officeDocument/2006/math"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时，此时</a:t>
                </a:r>
                <a14:m>
                  <m:oMath xmlns:m="http://schemas.openxmlformats.org/officeDocument/2006/math"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5=(3−</m:t>
                    </m:r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sSup>
                      <m:sSupPr>
                        <m:ctrlPr>
                          <a:rPr lang="zh-CN" altLang="zh-CN" sz="1600" i="1" spc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i="1" spc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sz="1600" i="1" spc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，解得</a:t>
                </a:r>
                <a14:m>
                  <m:oMath xmlns:m="http://schemas.openxmlformats.org/officeDocument/2006/math"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1(</a:t>
                </a:r>
                <a:r>
                  <a:rPr lang="zh-CN" altLang="en-US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舍去</a:t>
                </a:r>
                <a:r>
                  <a:rPr lang="en-US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故</a:t>
                </a:r>
                <a:r>
                  <a:rPr lang="en-US" altLang="zh-CN" sz="1600" i="1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的值为</a:t>
                </a:r>
                <a14:m>
                  <m:oMath xmlns:m="http://schemas.openxmlformats.org/officeDocument/2006/math">
                    <m:r>
                      <a:rPr lang="en-US" altLang="zh-CN" sz="1600" i="1" spc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或</a:t>
                </a:r>
                <a:r>
                  <a:rPr lang="en-US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，故选</a:t>
                </a:r>
                <a:r>
                  <a:rPr lang="en-US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zh-CN" altLang="zh-CN" sz="1600" spc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．</a:t>
                </a:r>
              </a:p>
            </p:txBody>
          </p:sp>
        </mc:Choice>
        <mc:Fallback xmlns=""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id="{E598390E-AACF-473D-8EF2-F59A493853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94" y="3700643"/>
                <a:ext cx="7452607" cy="1586460"/>
              </a:xfrm>
              <a:prstGeom prst="rect">
                <a:avLst/>
              </a:prstGeom>
              <a:blipFill>
                <a:blip r:embed="rId5"/>
                <a:stretch>
                  <a:fillRect l="-409" r="-3271" b="-42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文本框 104">
            <a:extLst>
              <a:ext uri="{FF2B5EF4-FFF2-40B4-BE49-F238E27FC236}">
                <a16:creationId xmlns:a16="http://schemas.microsoft.com/office/drawing/2014/main" id="{026F227E-040A-4EE7-8F74-46B4AE41A475}"/>
              </a:ext>
            </a:extLst>
          </p:cNvPr>
          <p:cNvSpPr txBox="1"/>
          <p:nvPr/>
        </p:nvSpPr>
        <p:spPr>
          <a:xfrm>
            <a:off x="5520564" y="1222824"/>
            <a:ext cx="81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51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0301 L 0.14206 -0.0030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7.40741E-7 L -0.09596 -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7.40741E-7 L -0.03828 -0.00301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4" y="-16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7.40741E-7 L 0.07578 -0.0004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/>
      <p:bldP spid="44" grpId="0"/>
      <p:bldP spid="85" grpId="0"/>
      <p:bldP spid="10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2B6AFE1-508F-4318-A1A5-D9312215C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79" y="509156"/>
            <a:ext cx="8987528" cy="436418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27EA25E-8803-444C-B081-30DE1F32570D}"/>
              </a:ext>
            </a:extLst>
          </p:cNvPr>
          <p:cNvSpPr txBox="1"/>
          <p:nvPr/>
        </p:nvSpPr>
        <p:spPr>
          <a:xfrm>
            <a:off x="4623955" y="955964"/>
            <a:ext cx="3990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rgbClr val="C00000"/>
                </a:solidFill>
              </a:rPr>
              <a:t>同底数幂相乘，底数不变，指数相加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1CAE859-9C59-4009-8BFD-28F6583B240B}"/>
              </a:ext>
            </a:extLst>
          </p:cNvPr>
          <p:cNvSpPr txBox="1"/>
          <p:nvPr/>
        </p:nvSpPr>
        <p:spPr>
          <a:xfrm>
            <a:off x="4021282" y="940575"/>
            <a:ext cx="727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FC34879-0A13-42D3-AA27-8ABBD7F7A5BB}"/>
              </a:ext>
            </a:extLst>
          </p:cNvPr>
          <p:cNvSpPr txBox="1"/>
          <p:nvPr/>
        </p:nvSpPr>
        <p:spPr>
          <a:xfrm>
            <a:off x="4021281" y="2162361"/>
            <a:ext cx="7325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rgbClr val="C00000"/>
                </a:solidFill>
              </a:rPr>
              <a:t>本题考查了二次根式的混合运算：先把各二次根式化简为最简二次根式，然后进行二次根式的乘除运算，再合并</a:t>
            </a:r>
            <a:r>
              <a:rPr lang="zh-CN" altLang="en-US" sz="1600" dirty="0">
                <a:solidFill>
                  <a:srgbClr val="C00000"/>
                </a:solidFill>
              </a:rPr>
              <a:t>同类项</a:t>
            </a:r>
            <a:r>
              <a:rPr lang="zh-CN" altLang="zh-CN" sz="1600" dirty="0">
                <a:solidFill>
                  <a:srgbClr val="C00000"/>
                </a:solidFill>
              </a:rPr>
              <a:t>即可．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E2DD98A-2BBA-47CE-BD9D-2C2FD57B20B3}"/>
              </a:ext>
            </a:extLst>
          </p:cNvPr>
          <p:cNvSpPr txBox="1"/>
          <p:nvPr/>
        </p:nvSpPr>
        <p:spPr>
          <a:xfrm>
            <a:off x="5379031" y="1388921"/>
            <a:ext cx="3990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rgbClr val="C00000"/>
                </a:solidFill>
              </a:rPr>
              <a:t>同底数幂相</a:t>
            </a:r>
            <a:r>
              <a:rPr lang="zh-CN" altLang="en-US" sz="1600" dirty="0">
                <a:solidFill>
                  <a:srgbClr val="C00000"/>
                </a:solidFill>
              </a:rPr>
              <a:t>除</a:t>
            </a:r>
            <a:r>
              <a:rPr lang="zh-CN" altLang="zh-CN" sz="1600" dirty="0">
                <a:solidFill>
                  <a:srgbClr val="C00000"/>
                </a:solidFill>
              </a:rPr>
              <a:t>，底数不变，指数相</a:t>
            </a:r>
            <a:r>
              <a:rPr lang="zh-CN" altLang="en-US" sz="1600" dirty="0">
                <a:solidFill>
                  <a:srgbClr val="C00000"/>
                </a:solidFill>
              </a:rPr>
              <a:t>减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A4E6C98-9507-42D5-B5A5-F8AB6D94BAA2}"/>
              </a:ext>
            </a:extLst>
          </p:cNvPr>
          <p:cNvSpPr/>
          <p:nvPr/>
        </p:nvSpPr>
        <p:spPr>
          <a:xfrm>
            <a:off x="4387237" y="1415531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kern="1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A309CB34-B19A-496E-8702-96C7D3332799}"/>
                  </a:ext>
                </a:extLst>
              </p:cNvPr>
              <p:cNvSpPr/>
              <p:nvPr/>
            </p:nvSpPr>
            <p:spPr>
              <a:xfrm>
                <a:off x="5136573" y="1842632"/>
                <a:ext cx="6096000" cy="34951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266700" indent="-266700" algn="just">
                  <a:lnSpc>
                    <a:spcPts val="2200"/>
                  </a:lnSpc>
                </a:pPr>
                <a:r>
                  <a:rPr lang="zh-CN" altLang="en-US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</a:rPr>
                  <a:t>积的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</a:rPr>
                  <a:t>乘方</a:t>
                </a:r>
                <a:r>
                  <a:rPr lang="zh-CN" altLang="en-US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</a:rPr>
                  <a:t>等于乘方的积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14:m>
                  <m:oMath xmlns:m="http://schemas.openxmlformats.org/officeDocument/2006/math"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(2</m:t>
                    </m:r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zh-CN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sz="16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CN" sz="16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600" b="0" i="1" kern="1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1600" b="0" i="1" kern="100" baseline="300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zh-CN" sz="1600" b="0" i="1" kern="1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zh-CN" sz="1600" kern="100" baseline="30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=8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zh-CN" sz="1600" kern="100" baseline="30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</a:rPr>
                  <a:t>．</a:t>
                </a:r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A309CB34-B19A-496E-8702-96C7D33327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6573" y="1842632"/>
                <a:ext cx="6096000" cy="349519"/>
              </a:xfrm>
              <a:prstGeom prst="rect">
                <a:avLst/>
              </a:prstGeom>
              <a:blipFill>
                <a:blip r:embed="rId3"/>
                <a:stretch>
                  <a:fillRect l="-600" t="-5172" b="-206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矩形 11">
            <a:extLst>
              <a:ext uri="{FF2B5EF4-FFF2-40B4-BE49-F238E27FC236}">
                <a16:creationId xmlns:a16="http://schemas.microsoft.com/office/drawing/2014/main" id="{E247B8B0-4573-4914-B476-FCEC3EDE8A75}"/>
              </a:ext>
            </a:extLst>
          </p:cNvPr>
          <p:cNvSpPr/>
          <p:nvPr/>
        </p:nvSpPr>
        <p:spPr>
          <a:xfrm>
            <a:off x="4271820" y="1864107"/>
            <a:ext cx="4587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1600" kern="1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7BD32D8-5677-40CB-84ED-A1C55D7BFE45}"/>
                  </a:ext>
                </a:extLst>
              </p:cNvPr>
              <p:cNvSpPr/>
              <p:nvPr/>
            </p:nvSpPr>
            <p:spPr>
              <a:xfrm>
                <a:off x="5739246" y="2632991"/>
                <a:ext cx="6096000" cy="49584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173355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原式＝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1600" b="0" i="1" kern="10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zh-CN" altLang="en-US" sz="1600" i="1" kern="10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新宋体" panose="02010609030101010101" pitchFamily="49" charset="-122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1600" b="0" i="1" kern="10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新宋体" panose="02010609030101010101" pitchFamily="49" charset="-122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e>
                    </m:d>
                    <m:r>
                      <a:rPr lang="en-US" altLang="zh-CN" sz="1600" b="0" i="1" kern="100" baseline="300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altLang="zh-CN" sz="1600" b="0" i="1" kern="1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−</m:t>
                    </m:r>
                    <m:d>
                      <m:dPr>
                        <m:ctrlPr>
                          <a:rPr lang="en-US" altLang="zh-CN" sz="1600" b="0" i="1" kern="10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altLang="zh-CN" sz="1600" b="0" i="1" kern="10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新宋体" panose="02010609030101010101" pitchFamily="49" charset="-122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1600" b="0" i="1" kern="10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新宋体" panose="02010609030101010101" pitchFamily="49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e>
                        </m:rad>
                      </m:e>
                    </m:d>
                    <m:r>
                      <a:rPr lang="en-US" altLang="zh-CN" sz="1600" b="0" i="1" kern="100" baseline="300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altLang="zh-CN" sz="1600" b="0" i="1" kern="1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﹣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2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．</a:t>
                </a:r>
                <a:endParaRPr lang="zh-CN" alt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7BD32D8-5677-40CB-84ED-A1C55D7BFE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9246" y="2632991"/>
                <a:ext cx="6096000" cy="495841"/>
              </a:xfrm>
              <a:prstGeom prst="rect">
                <a:avLst/>
              </a:prstGeom>
              <a:blipFill>
                <a:blip r:embed="rId4"/>
                <a:stretch>
                  <a:fillRect b="-98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矩形 13">
            <a:extLst>
              <a:ext uri="{FF2B5EF4-FFF2-40B4-BE49-F238E27FC236}">
                <a16:creationId xmlns:a16="http://schemas.microsoft.com/office/drawing/2014/main" id="{1F6A8D31-174D-439C-A212-5E157B721667}"/>
              </a:ext>
            </a:extLst>
          </p:cNvPr>
          <p:cNvSpPr/>
          <p:nvPr/>
        </p:nvSpPr>
        <p:spPr>
          <a:xfrm>
            <a:off x="5365176" y="270450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2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4108111A-7714-4176-B53E-9D148DAF4477}"/>
                  </a:ext>
                </a:extLst>
              </p:cNvPr>
              <p:cNvSpPr/>
              <p:nvPr/>
            </p:nvSpPr>
            <p:spPr>
              <a:xfrm>
                <a:off x="6162780" y="3073840"/>
                <a:ext cx="6096000" cy="49584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173355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原式＝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1600" b="0" i="1" kern="10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zh-CN" altLang="en-US" sz="1600" i="1" kern="10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新宋体" panose="02010609030101010101" pitchFamily="49" charset="-122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1600" b="0" i="1" kern="10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新宋体" panose="02010609030101010101" pitchFamily="49" charset="-122"/>
                                <a:cs typeface="Times New Roman" panose="02020603050405020304" pitchFamily="18" charset="0"/>
                              </a:rPr>
                              <m:t>6</m:t>
                            </m:r>
                          </m:e>
                        </m:rad>
                      </m:e>
                    </m:d>
                    <m:r>
                      <a:rPr lang="en-US" altLang="zh-CN" sz="1600" b="0" i="1" kern="100" baseline="300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altLang="zh-CN" sz="1600" b="0" i="1" kern="1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−</m:t>
                    </m:r>
                    <m:d>
                      <m:dPr>
                        <m:ctrlPr>
                          <a:rPr lang="en-US" altLang="zh-CN" sz="1600" b="0" i="1" kern="10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altLang="zh-CN" sz="1600" b="0" i="1" kern="10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新宋体" panose="02010609030101010101" pitchFamily="49" charset="-122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1600" b="0" i="1" kern="10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新宋体" panose="02010609030101010101" pitchFamily="49" charset="-122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e>
                    </m:d>
                    <m:r>
                      <a:rPr lang="en-US" altLang="zh-CN" sz="1600" b="0" i="1" kern="100" baseline="300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altLang="zh-CN" sz="1600" b="0" i="1" kern="1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6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﹣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3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．</a:t>
                </a:r>
                <a:endParaRPr lang="zh-CN" alt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4108111A-7714-4176-B53E-9D148DAF44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780" y="3073840"/>
                <a:ext cx="6096000" cy="495841"/>
              </a:xfrm>
              <a:prstGeom prst="rect">
                <a:avLst/>
              </a:prstGeom>
              <a:blipFill>
                <a:blip r:embed="rId5"/>
                <a:stretch>
                  <a:fillRect b="-85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矩形 21">
            <a:extLst>
              <a:ext uri="{FF2B5EF4-FFF2-40B4-BE49-F238E27FC236}">
                <a16:creationId xmlns:a16="http://schemas.microsoft.com/office/drawing/2014/main" id="{559CC6FD-DC9F-428F-BEB2-0F2738BDEE88}"/>
              </a:ext>
            </a:extLst>
          </p:cNvPr>
          <p:cNvSpPr/>
          <p:nvPr/>
        </p:nvSpPr>
        <p:spPr>
          <a:xfrm>
            <a:off x="5517576" y="323098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3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92C4CA4F-56DD-4F35-9B0C-C48456E89BBF}"/>
                  </a:ext>
                </a:extLst>
              </p:cNvPr>
              <p:cNvSpPr/>
              <p:nvPr/>
            </p:nvSpPr>
            <p:spPr>
              <a:xfrm>
                <a:off x="6169706" y="3704226"/>
                <a:ext cx="6096000" cy="49584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173355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原式＝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1600" b="0" i="1" kern="10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 kern="10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d>
                    <m:r>
                      <a:rPr lang="en-US" altLang="zh-CN" sz="1600" b="0" i="1" kern="100" baseline="300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altLang="zh-CN" sz="1600" b="0" i="1" kern="1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−</m:t>
                    </m:r>
                    <m:d>
                      <m:dPr>
                        <m:ctrlPr>
                          <a:rPr lang="en-US" altLang="zh-CN" sz="1600" b="0" i="1" kern="10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altLang="zh-CN" sz="1600" b="0" i="1" kern="10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新宋体" panose="02010609030101010101" pitchFamily="49" charset="-122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1600" b="0" i="1" kern="10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新宋体" panose="02010609030101010101" pitchFamily="49" charset="-122"/>
                                <a:cs typeface="Times New Roman" panose="02020603050405020304" pitchFamily="18" charset="0"/>
                              </a:rPr>
                              <m:t>7</m:t>
                            </m:r>
                          </m:e>
                        </m:rad>
                      </m:e>
                    </m:d>
                    <m:r>
                      <a:rPr lang="en-US" altLang="zh-CN" sz="1600" b="0" i="1" kern="100" baseline="300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altLang="zh-CN" sz="1600" b="0" i="1" kern="1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16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﹣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7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9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．</a:t>
                </a:r>
                <a:endParaRPr lang="zh-CN" alt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92C4CA4F-56DD-4F35-9B0C-C48456E89B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9706" y="3704226"/>
                <a:ext cx="6096000" cy="495841"/>
              </a:xfrm>
              <a:prstGeom prst="rect">
                <a:avLst/>
              </a:prstGeom>
              <a:blipFill>
                <a:blip r:embed="rId6"/>
                <a:stretch>
                  <a:fillRect b="-98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26D1E051-8239-4BFA-B3D2-621C32EA5CD2}"/>
                  </a:ext>
                </a:extLst>
              </p:cNvPr>
              <p:cNvSpPr/>
              <p:nvPr/>
            </p:nvSpPr>
            <p:spPr>
              <a:xfrm>
                <a:off x="6270151" y="4282652"/>
                <a:ext cx="6096000" cy="49584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173355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原式＝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1600" b="0" i="1" kern="10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zh-CN" altLang="en-US" sz="1600" i="1" kern="10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新宋体" panose="02010609030101010101" pitchFamily="49" charset="-122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1600" b="0" i="1" kern="10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新宋体" panose="02010609030101010101" pitchFamily="49" charset="-122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r>
                      <a:rPr lang="en-US" altLang="zh-CN" sz="1600" b="0" i="1" kern="100" baseline="300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altLang="zh-CN" sz="1600" b="0" i="1" kern="1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−</m:t>
                    </m:r>
                    <m:d>
                      <m:dPr>
                        <m:ctrlPr>
                          <a:rPr lang="en-US" altLang="zh-CN" sz="1600" b="0" i="1" kern="10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altLang="zh-CN" sz="1600" b="0" i="1" kern="10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新宋体" panose="02010609030101010101" pitchFamily="49" charset="-122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1600" b="0" i="1" kern="10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新宋体" panose="02010609030101010101" pitchFamily="49" charset="-122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e>
                    </m:d>
                    <m:r>
                      <a:rPr lang="en-US" altLang="zh-CN" sz="1600" b="0" i="1" kern="100" baseline="300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altLang="zh-CN" sz="1600" b="0" i="1" kern="1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5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﹣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2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．</a:t>
                </a:r>
                <a:endParaRPr lang="zh-CN" alt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26D1E051-8239-4BFA-B3D2-621C32EA5C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0151" y="4282652"/>
                <a:ext cx="6096000" cy="495841"/>
              </a:xfrm>
              <a:prstGeom prst="rect">
                <a:avLst/>
              </a:prstGeom>
              <a:blipFill>
                <a:blip r:embed="rId7"/>
                <a:stretch>
                  <a:fillRect b="-98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矩形 24">
            <a:extLst>
              <a:ext uri="{FF2B5EF4-FFF2-40B4-BE49-F238E27FC236}">
                <a16:creationId xmlns:a16="http://schemas.microsoft.com/office/drawing/2014/main" id="{C6A71647-0DC5-467F-B42D-71CD19EE112D}"/>
              </a:ext>
            </a:extLst>
          </p:cNvPr>
          <p:cNvSpPr/>
          <p:nvPr/>
        </p:nvSpPr>
        <p:spPr>
          <a:xfrm>
            <a:off x="5275118" y="3799023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9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A0431A8-9B32-4F1B-BB65-5188C81002CF}"/>
              </a:ext>
            </a:extLst>
          </p:cNvPr>
          <p:cNvSpPr/>
          <p:nvPr/>
        </p:nvSpPr>
        <p:spPr>
          <a:xfrm>
            <a:off x="5583383" y="4408623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054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  <p:bldP spid="12" grpId="0"/>
      <p:bldP spid="13" grpId="0"/>
      <p:bldP spid="14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6B55A1C-8B8E-4BC9-B3D9-D7836D13D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916" y="735755"/>
            <a:ext cx="9744013" cy="326474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B19BA04-9A93-4375-9FBF-1A2D8C12CDEC}"/>
              </a:ext>
            </a:extLst>
          </p:cNvPr>
          <p:cNvSpPr txBox="1"/>
          <p:nvPr/>
        </p:nvSpPr>
        <p:spPr>
          <a:xfrm>
            <a:off x="1007917" y="4125191"/>
            <a:ext cx="9744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rgbClr val="C00000"/>
                </a:solidFill>
              </a:rPr>
              <a:t>根据概率的求法，找准两点：①全部情况的总数；②符合条件的情况数目；二者的比值就是其发生的概率．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4E55E6CA-5702-4D83-8B4D-D1DE64B969A2}"/>
                  </a:ext>
                </a:extLst>
              </p:cNvPr>
              <p:cNvSpPr/>
              <p:nvPr/>
            </p:nvSpPr>
            <p:spPr>
              <a:xfrm>
                <a:off x="6241630" y="1470956"/>
                <a:ext cx="335348" cy="554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1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16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zh-CN" altLang="en-US" sz="1600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4E55E6CA-5702-4D83-8B4D-D1DE64B969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630" y="1470956"/>
                <a:ext cx="335348" cy="5540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BDD07D3E-8A71-4C18-8C86-4A72E4A72DFF}"/>
              </a:ext>
            </a:extLst>
          </p:cNvPr>
          <p:cNvSpPr txBox="1"/>
          <p:nvPr/>
        </p:nvSpPr>
        <p:spPr>
          <a:xfrm>
            <a:off x="5595504" y="295621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7F6334E-4F32-42AF-ABD6-5387EA8E5AFD}"/>
                  </a:ext>
                </a:extLst>
              </p:cNvPr>
              <p:cNvSpPr txBox="1"/>
              <p:nvPr/>
            </p:nvSpPr>
            <p:spPr>
              <a:xfrm>
                <a:off x="6885245" y="2381632"/>
                <a:ext cx="1163781" cy="574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altLang="zh-CN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zh-CN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7F6334E-4F32-42AF-ABD6-5387EA8E5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5245" y="2381632"/>
                <a:ext cx="1163781" cy="5745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3472EA9-4DDF-4C95-A610-D18E8B8BC812}"/>
                  </a:ext>
                </a:extLst>
              </p:cNvPr>
              <p:cNvSpPr txBox="1"/>
              <p:nvPr/>
            </p:nvSpPr>
            <p:spPr>
              <a:xfrm>
                <a:off x="5964379" y="3314698"/>
                <a:ext cx="1111828" cy="5599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altLang="zh-CN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3472EA9-4DDF-4C95-A610-D18E8B8BC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4379" y="3314698"/>
                <a:ext cx="1111828" cy="5599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455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D6FD6F26-D6F2-425D-AA95-62CC11D21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084" y="648047"/>
            <a:ext cx="10919628" cy="400708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9D6522FB-C1DD-4153-9352-261BA9668D2B}"/>
              </a:ext>
            </a:extLst>
          </p:cNvPr>
          <p:cNvSpPr txBox="1"/>
          <p:nvPr/>
        </p:nvSpPr>
        <p:spPr>
          <a:xfrm>
            <a:off x="1007918" y="1579418"/>
            <a:ext cx="7616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rgbClr val="C00000"/>
                </a:solidFill>
              </a:rPr>
              <a:t>本题考查了一次函数图象上点的坐标</a:t>
            </a:r>
            <a:r>
              <a:rPr lang="zh-CN" altLang="en-US" sz="1600" dirty="0">
                <a:solidFill>
                  <a:srgbClr val="C00000"/>
                </a:solidFill>
              </a:rPr>
              <a:t>计算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7CB5EEC8-A4EC-427B-A140-E9BF0C7E793B}"/>
                  </a:ext>
                </a:extLst>
              </p:cNvPr>
              <p:cNvSpPr txBox="1"/>
              <p:nvPr/>
            </p:nvSpPr>
            <p:spPr>
              <a:xfrm>
                <a:off x="1007918" y="1907581"/>
                <a:ext cx="9071264" cy="446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令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则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﹣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，解得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；∴直线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与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轴的交点坐标是（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</a:t>
                </a:r>
                <a:endParaRPr lang="zh-CN" alt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7CB5EEC8-A4EC-427B-A140-E9BF0C7E7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918" y="1907581"/>
                <a:ext cx="9071264" cy="446789"/>
              </a:xfrm>
              <a:prstGeom prst="rect">
                <a:avLst/>
              </a:prstGeom>
              <a:blipFill>
                <a:blip r:embed="rId3"/>
                <a:stretch>
                  <a:fillRect l="-336" b="-547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A27375D5-0085-4F49-BC96-73BAC865C8CA}"/>
                  </a:ext>
                </a:extLst>
              </p:cNvPr>
              <p:cNvSpPr txBox="1"/>
              <p:nvPr/>
            </p:nvSpPr>
            <p:spPr>
              <a:xfrm>
                <a:off x="5974773" y="1132629"/>
                <a:ext cx="997527" cy="446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</a:t>
                </a:r>
                <a:endParaRPr lang="zh-CN" alt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A27375D5-0085-4F49-BC96-73BAC865C8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773" y="1132629"/>
                <a:ext cx="997527" cy="446789"/>
              </a:xfrm>
              <a:prstGeom prst="rect">
                <a:avLst/>
              </a:prstGeom>
              <a:blipFill>
                <a:blip r:embed="rId4"/>
                <a:stretch>
                  <a:fillRect l="-3049" r="-1220" b="-547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>
            <a:extLst>
              <a:ext uri="{FF2B5EF4-FFF2-40B4-BE49-F238E27FC236}">
                <a16:creationId xmlns:a16="http://schemas.microsoft.com/office/drawing/2014/main" id="{4811F740-00F3-40FD-B7E6-ADEAE8EB1FFF}"/>
              </a:ext>
            </a:extLst>
          </p:cNvPr>
          <p:cNvSpPr txBox="1"/>
          <p:nvPr/>
        </p:nvSpPr>
        <p:spPr>
          <a:xfrm>
            <a:off x="1007918" y="2651587"/>
            <a:ext cx="10027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本题考查图形的平移变换和函数解析式之间的关系，在平面直角坐标系中，平移后解析式有这样一个规律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左加右减，上加下减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9CF8E86-5732-4AAE-9631-5E7AC079D658}"/>
              </a:ext>
            </a:extLst>
          </p:cNvPr>
          <p:cNvSpPr txBox="1"/>
          <p:nvPr/>
        </p:nvSpPr>
        <p:spPr>
          <a:xfrm>
            <a:off x="1007918" y="3177506"/>
            <a:ext cx="7523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将直线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先向上平移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个单位，所得直线的解析式为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F0311A4-63C8-4AE7-88BC-BE639A6C078B}"/>
              </a:ext>
            </a:extLst>
          </p:cNvPr>
          <p:cNvSpPr txBox="1"/>
          <p:nvPr/>
        </p:nvSpPr>
        <p:spPr>
          <a:xfrm>
            <a:off x="9050484" y="2219147"/>
            <a:ext cx="1278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zh-CN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EDB0BB94-CB98-44F5-8C21-687D4CBA607A}"/>
                  </a:ext>
                </a:extLst>
              </p:cNvPr>
              <p:cNvSpPr txBox="1"/>
              <p:nvPr/>
            </p:nvSpPr>
            <p:spPr>
              <a:xfrm>
                <a:off x="945573" y="4534772"/>
                <a:ext cx="60267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本题考查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一次函数图象的性质答案不唯一，满足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zh-CN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＜</m:t>
                    </m:r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即可</a:t>
                </a:r>
                <a:endParaRPr lang="zh-CN" alt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EDB0BB94-CB98-44F5-8C21-687D4CBA6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573" y="4534772"/>
                <a:ext cx="6026727" cy="338554"/>
              </a:xfrm>
              <a:prstGeom prst="rect">
                <a:avLst/>
              </a:prstGeom>
              <a:blipFill>
                <a:blip r:embed="rId5"/>
                <a:stretch>
                  <a:fillRect l="-506" t="-7273" b="-21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组合 54">
            <a:extLst>
              <a:ext uri="{FF2B5EF4-FFF2-40B4-BE49-F238E27FC236}">
                <a16:creationId xmlns:a16="http://schemas.microsoft.com/office/drawing/2014/main" id="{967C85C8-3F50-4CC8-BEE4-5710782ADBD5}"/>
              </a:ext>
            </a:extLst>
          </p:cNvPr>
          <p:cNvGrpSpPr/>
          <p:nvPr/>
        </p:nvGrpSpPr>
        <p:grpSpPr>
          <a:xfrm>
            <a:off x="6156359" y="3816363"/>
            <a:ext cx="5606582" cy="1302651"/>
            <a:chOff x="6156359" y="3816363"/>
            <a:chExt cx="5606582" cy="1302651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A1855B31-F0D0-4E10-A6B7-EAE8A5B542F5}"/>
                </a:ext>
              </a:extLst>
            </p:cNvPr>
            <p:cNvGrpSpPr/>
            <p:nvPr/>
          </p:nvGrpSpPr>
          <p:grpSpPr>
            <a:xfrm>
              <a:off x="6156359" y="3818510"/>
              <a:ext cx="1672937" cy="1300504"/>
              <a:chOff x="7045036" y="3572822"/>
              <a:chExt cx="1672937" cy="1300504"/>
            </a:xfrm>
          </p:grpSpPr>
          <p:cxnSp>
            <p:nvCxnSpPr>
              <p:cNvPr id="27" name="直接箭头连接符 26">
                <a:extLst>
                  <a:ext uri="{FF2B5EF4-FFF2-40B4-BE49-F238E27FC236}">
                    <a16:creationId xmlns:a16="http://schemas.microsoft.com/office/drawing/2014/main" id="{2F42682C-B83E-48AD-8623-B4BFEC6530A4}"/>
                  </a:ext>
                </a:extLst>
              </p:cNvPr>
              <p:cNvCxnSpPr/>
              <p:nvPr/>
            </p:nvCxnSpPr>
            <p:spPr>
              <a:xfrm>
                <a:off x="7045036" y="4249882"/>
                <a:ext cx="1163782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箭头连接符 28">
                <a:extLst>
                  <a:ext uri="{FF2B5EF4-FFF2-40B4-BE49-F238E27FC236}">
                    <a16:creationId xmlns:a16="http://schemas.microsoft.com/office/drawing/2014/main" id="{EB501F72-0D03-4642-84AA-0B02BAF1A790}"/>
                  </a:ext>
                </a:extLst>
              </p:cNvPr>
              <p:cNvCxnSpPr/>
              <p:nvPr/>
            </p:nvCxnSpPr>
            <p:spPr>
              <a:xfrm flipV="1">
                <a:off x="7626927" y="3605645"/>
                <a:ext cx="0" cy="1267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29836B23-9253-45B7-80DA-5CDA21B36108}"/>
                  </a:ext>
                </a:extLst>
              </p:cNvPr>
              <p:cNvSpPr txBox="1"/>
              <p:nvPr/>
            </p:nvSpPr>
            <p:spPr>
              <a:xfrm>
                <a:off x="8208818" y="4085596"/>
                <a:ext cx="5091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zh-CN" altLang="en-US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F78DF164-D712-4F75-A7D6-F61D0106FC3E}"/>
                  </a:ext>
                </a:extLst>
              </p:cNvPr>
              <p:cNvSpPr txBox="1"/>
              <p:nvPr/>
            </p:nvSpPr>
            <p:spPr>
              <a:xfrm>
                <a:off x="7372349" y="3572822"/>
                <a:ext cx="5091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lang="zh-CN" altLang="en-US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FA87D81E-B6EC-407F-9978-A8A5B7367779}"/>
                  </a:ext>
                </a:extLst>
              </p:cNvPr>
              <p:cNvSpPr txBox="1"/>
              <p:nvPr/>
            </p:nvSpPr>
            <p:spPr>
              <a:xfrm>
                <a:off x="7408718" y="4204021"/>
                <a:ext cx="5091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zh-CN" altLang="en-US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520727C5-94BA-42E9-9263-344328F1CFB1}"/>
                </a:ext>
              </a:extLst>
            </p:cNvPr>
            <p:cNvGrpSpPr/>
            <p:nvPr/>
          </p:nvGrpSpPr>
          <p:grpSpPr>
            <a:xfrm>
              <a:off x="7488534" y="3816363"/>
              <a:ext cx="1672937" cy="1300504"/>
              <a:chOff x="7045036" y="3572822"/>
              <a:chExt cx="1672937" cy="1300504"/>
            </a:xfrm>
          </p:grpSpPr>
          <p:cxnSp>
            <p:nvCxnSpPr>
              <p:cNvPr id="37" name="直接箭头连接符 36">
                <a:extLst>
                  <a:ext uri="{FF2B5EF4-FFF2-40B4-BE49-F238E27FC236}">
                    <a16:creationId xmlns:a16="http://schemas.microsoft.com/office/drawing/2014/main" id="{A7720446-2318-4DB0-B594-AC3AC111842A}"/>
                  </a:ext>
                </a:extLst>
              </p:cNvPr>
              <p:cNvCxnSpPr/>
              <p:nvPr/>
            </p:nvCxnSpPr>
            <p:spPr>
              <a:xfrm>
                <a:off x="7045036" y="4249882"/>
                <a:ext cx="1163782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箭头连接符 37">
                <a:extLst>
                  <a:ext uri="{FF2B5EF4-FFF2-40B4-BE49-F238E27FC236}">
                    <a16:creationId xmlns:a16="http://schemas.microsoft.com/office/drawing/2014/main" id="{BC3C354C-B864-44CB-87DD-58B56833CAB8}"/>
                  </a:ext>
                </a:extLst>
              </p:cNvPr>
              <p:cNvCxnSpPr/>
              <p:nvPr/>
            </p:nvCxnSpPr>
            <p:spPr>
              <a:xfrm flipV="1">
                <a:off x="7626927" y="3605645"/>
                <a:ext cx="0" cy="1267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815947B0-30F1-4BA9-B6E6-851E7E91626B}"/>
                  </a:ext>
                </a:extLst>
              </p:cNvPr>
              <p:cNvSpPr txBox="1"/>
              <p:nvPr/>
            </p:nvSpPr>
            <p:spPr>
              <a:xfrm>
                <a:off x="8208818" y="4085596"/>
                <a:ext cx="5091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zh-CN" altLang="en-US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4BD996C3-74EF-4570-AF79-E43B81B37EAC}"/>
                  </a:ext>
                </a:extLst>
              </p:cNvPr>
              <p:cNvSpPr txBox="1"/>
              <p:nvPr/>
            </p:nvSpPr>
            <p:spPr>
              <a:xfrm>
                <a:off x="7372349" y="3572822"/>
                <a:ext cx="5091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lang="zh-CN" altLang="en-US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FA3F700A-F634-4678-87A6-B5A664D5C916}"/>
                  </a:ext>
                </a:extLst>
              </p:cNvPr>
              <p:cNvSpPr txBox="1"/>
              <p:nvPr/>
            </p:nvSpPr>
            <p:spPr>
              <a:xfrm>
                <a:off x="7408718" y="4204021"/>
                <a:ext cx="5091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zh-CN" altLang="en-US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15A04669-8B38-4542-99DC-EA2A940BA3A5}"/>
                </a:ext>
              </a:extLst>
            </p:cNvPr>
            <p:cNvGrpSpPr/>
            <p:nvPr/>
          </p:nvGrpSpPr>
          <p:grpSpPr>
            <a:xfrm>
              <a:off x="8718404" y="3816363"/>
              <a:ext cx="1672937" cy="1300504"/>
              <a:chOff x="7045036" y="3572822"/>
              <a:chExt cx="1672937" cy="1300504"/>
            </a:xfrm>
          </p:grpSpPr>
          <p:cxnSp>
            <p:nvCxnSpPr>
              <p:cNvPr id="43" name="直接箭头连接符 42">
                <a:extLst>
                  <a:ext uri="{FF2B5EF4-FFF2-40B4-BE49-F238E27FC236}">
                    <a16:creationId xmlns:a16="http://schemas.microsoft.com/office/drawing/2014/main" id="{473F1C0B-9714-4A08-8707-7FB69E59AC1C}"/>
                  </a:ext>
                </a:extLst>
              </p:cNvPr>
              <p:cNvCxnSpPr/>
              <p:nvPr/>
            </p:nvCxnSpPr>
            <p:spPr>
              <a:xfrm>
                <a:off x="7045036" y="4249882"/>
                <a:ext cx="1163782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箭头连接符 43">
                <a:extLst>
                  <a:ext uri="{FF2B5EF4-FFF2-40B4-BE49-F238E27FC236}">
                    <a16:creationId xmlns:a16="http://schemas.microsoft.com/office/drawing/2014/main" id="{5639859E-6248-42D5-9BAC-E4F54ACF2542}"/>
                  </a:ext>
                </a:extLst>
              </p:cNvPr>
              <p:cNvCxnSpPr/>
              <p:nvPr/>
            </p:nvCxnSpPr>
            <p:spPr>
              <a:xfrm flipV="1">
                <a:off x="7626927" y="3605645"/>
                <a:ext cx="0" cy="1267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3234AEF6-1BD9-4803-A81F-924EFB6292FD}"/>
                  </a:ext>
                </a:extLst>
              </p:cNvPr>
              <p:cNvSpPr txBox="1"/>
              <p:nvPr/>
            </p:nvSpPr>
            <p:spPr>
              <a:xfrm>
                <a:off x="8208818" y="4085596"/>
                <a:ext cx="5091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zh-CN" altLang="en-US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6F6A60C6-A061-4A7B-A9DC-D336E2F1F7A5}"/>
                  </a:ext>
                </a:extLst>
              </p:cNvPr>
              <p:cNvSpPr txBox="1"/>
              <p:nvPr/>
            </p:nvSpPr>
            <p:spPr>
              <a:xfrm>
                <a:off x="7372349" y="3572822"/>
                <a:ext cx="5091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lang="zh-CN" altLang="en-US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EAD5DAC3-35A2-4660-B31A-F494B2374F4E}"/>
                  </a:ext>
                </a:extLst>
              </p:cNvPr>
              <p:cNvSpPr txBox="1"/>
              <p:nvPr/>
            </p:nvSpPr>
            <p:spPr>
              <a:xfrm>
                <a:off x="7408718" y="4204021"/>
                <a:ext cx="5091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zh-CN" altLang="en-US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57CD9C5D-3375-4FF4-AEFF-8C61296C53F6}"/>
                </a:ext>
              </a:extLst>
            </p:cNvPr>
            <p:cNvGrpSpPr/>
            <p:nvPr/>
          </p:nvGrpSpPr>
          <p:grpSpPr>
            <a:xfrm>
              <a:off x="10090004" y="3816363"/>
              <a:ext cx="1672937" cy="1300504"/>
              <a:chOff x="7045036" y="3572822"/>
              <a:chExt cx="1672937" cy="1300504"/>
            </a:xfrm>
          </p:grpSpPr>
          <p:cxnSp>
            <p:nvCxnSpPr>
              <p:cNvPr id="49" name="直接箭头连接符 48">
                <a:extLst>
                  <a:ext uri="{FF2B5EF4-FFF2-40B4-BE49-F238E27FC236}">
                    <a16:creationId xmlns:a16="http://schemas.microsoft.com/office/drawing/2014/main" id="{1B9C4FD3-924F-4F30-9530-7734FE377CE5}"/>
                  </a:ext>
                </a:extLst>
              </p:cNvPr>
              <p:cNvCxnSpPr/>
              <p:nvPr/>
            </p:nvCxnSpPr>
            <p:spPr>
              <a:xfrm>
                <a:off x="7045036" y="4249882"/>
                <a:ext cx="1163782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箭头连接符 49">
                <a:extLst>
                  <a:ext uri="{FF2B5EF4-FFF2-40B4-BE49-F238E27FC236}">
                    <a16:creationId xmlns:a16="http://schemas.microsoft.com/office/drawing/2014/main" id="{73A76BB8-3DB8-444C-BCD8-D8C6AED2AF5A}"/>
                  </a:ext>
                </a:extLst>
              </p:cNvPr>
              <p:cNvCxnSpPr/>
              <p:nvPr/>
            </p:nvCxnSpPr>
            <p:spPr>
              <a:xfrm flipV="1">
                <a:off x="7626927" y="3605645"/>
                <a:ext cx="0" cy="1267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354437D4-52CA-494E-BA1F-17716816BA91}"/>
                  </a:ext>
                </a:extLst>
              </p:cNvPr>
              <p:cNvSpPr txBox="1"/>
              <p:nvPr/>
            </p:nvSpPr>
            <p:spPr>
              <a:xfrm>
                <a:off x="8208818" y="4085596"/>
                <a:ext cx="5091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zh-CN" altLang="en-US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61AB48DD-A1E9-4B89-9BEC-D1D1E077CAA4}"/>
                  </a:ext>
                </a:extLst>
              </p:cNvPr>
              <p:cNvSpPr txBox="1"/>
              <p:nvPr/>
            </p:nvSpPr>
            <p:spPr>
              <a:xfrm>
                <a:off x="7372349" y="3572822"/>
                <a:ext cx="5091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lang="zh-CN" altLang="en-US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4D6C76D7-6028-4874-B3C3-650152F7F940}"/>
                  </a:ext>
                </a:extLst>
              </p:cNvPr>
              <p:cNvSpPr txBox="1"/>
              <p:nvPr/>
            </p:nvSpPr>
            <p:spPr>
              <a:xfrm>
                <a:off x="7408718" y="4204021"/>
                <a:ext cx="5091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zh-CN" altLang="en-US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54" name="椭圆 53">
            <a:extLst>
              <a:ext uri="{FF2B5EF4-FFF2-40B4-BE49-F238E27FC236}">
                <a16:creationId xmlns:a16="http://schemas.microsoft.com/office/drawing/2014/main" id="{53352C4C-B895-47C3-B768-C17F333D5DE2}"/>
              </a:ext>
            </a:extLst>
          </p:cNvPr>
          <p:cNvSpPr/>
          <p:nvPr/>
        </p:nvSpPr>
        <p:spPr>
          <a:xfrm>
            <a:off x="6718770" y="4229097"/>
            <a:ext cx="45719" cy="4571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AD0697EF-7223-42BF-B56F-D57E3397A220}"/>
              </a:ext>
            </a:extLst>
          </p:cNvPr>
          <p:cNvSpPr/>
          <p:nvPr/>
        </p:nvSpPr>
        <p:spPr>
          <a:xfrm>
            <a:off x="8055727" y="4194464"/>
            <a:ext cx="45719" cy="4571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359FE857-A0DF-48E0-A750-757142B79A1F}"/>
              </a:ext>
            </a:extLst>
          </p:cNvPr>
          <p:cNvSpPr/>
          <p:nvPr/>
        </p:nvSpPr>
        <p:spPr>
          <a:xfrm>
            <a:off x="9288780" y="4783276"/>
            <a:ext cx="45719" cy="4571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36DA917A-CBF5-49F3-B393-5085DFEC1260}"/>
              </a:ext>
            </a:extLst>
          </p:cNvPr>
          <p:cNvSpPr/>
          <p:nvPr/>
        </p:nvSpPr>
        <p:spPr>
          <a:xfrm>
            <a:off x="10656916" y="4748639"/>
            <a:ext cx="45719" cy="4571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5356504E-67F1-4349-936A-031B3D5BF868}"/>
              </a:ext>
            </a:extLst>
          </p:cNvPr>
          <p:cNvSpPr txBox="1"/>
          <p:nvPr/>
        </p:nvSpPr>
        <p:spPr>
          <a:xfrm>
            <a:off x="6499262" y="5012957"/>
            <a:ext cx="581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&gt;0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AC5A9108-0CE2-4B89-85A5-65318336FE24}"/>
              </a:ext>
            </a:extLst>
          </p:cNvPr>
          <p:cNvSpPr txBox="1"/>
          <p:nvPr/>
        </p:nvSpPr>
        <p:spPr>
          <a:xfrm>
            <a:off x="7846615" y="5030274"/>
            <a:ext cx="581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&gt;0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9BC0D26D-7EBC-46F1-B6A0-32FE02133CA1}"/>
              </a:ext>
            </a:extLst>
          </p:cNvPr>
          <p:cNvSpPr txBox="1"/>
          <p:nvPr/>
        </p:nvSpPr>
        <p:spPr>
          <a:xfrm>
            <a:off x="9045717" y="5038286"/>
            <a:ext cx="581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b&lt;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54B2133E-4AAA-4A8E-85DC-5CAC7888F80D}"/>
              </a:ext>
            </a:extLst>
          </p:cNvPr>
          <p:cNvSpPr txBox="1"/>
          <p:nvPr/>
        </p:nvSpPr>
        <p:spPr>
          <a:xfrm>
            <a:off x="10432904" y="5021836"/>
            <a:ext cx="581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&lt;0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4C3092C5-641E-4AD4-A0FE-D1CE6BB9ECB5}"/>
              </a:ext>
            </a:extLst>
          </p:cNvPr>
          <p:cNvSpPr txBox="1"/>
          <p:nvPr/>
        </p:nvSpPr>
        <p:spPr>
          <a:xfrm>
            <a:off x="6520041" y="5299555"/>
            <a:ext cx="509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&gt;0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C2FD08FA-213E-45B6-A117-300EAE1F3B56}"/>
              </a:ext>
            </a:extLst>
          </p:cNvPr>
          <p:cNvSpPr txBox="1"/>
          <p:nvPr/>
        </p:nvSpPr>
        <p:spPr>
          <a:xfrm>
            <a:off x="7825836" y="5271012"/>
            <a:ext cx="581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&lt;0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BD8EF545-0582-4F47-84FA-08F9400B41B3}"/>
              </a:ext>
            </a:extLst>
          </p:cNvPr>
          <p:cNvSpPr txBox="1"/>
          <p:nvPr/>
        </p:nvSpPr>
        <p:spPr>
          <a:xfrm>
            <a:off x="9114304" y="5285699"/>
            <a:ext cx="509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&gt;0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EFB49D80-C1D7-49FE-8752-F6206CA63475}"/>
              </a:ext>
            </a:extLst>
          </p:cNvPr>
          <p:cNvSpPr txBox="1"/>
          <p:nvPr/>
        </p:nvSpPr>
        <p:spPr>
          <a:xfrm>
            <a:off x="10440885" y="5257156"/>
            <a:ext cx="581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&lt;0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F3A637CC-F4F3-408A-8A16-8554F702DCFD}"/>
              </a:ext>
            </a:extLst>
          </p:cNvPr>
          <p:cNvCxnSpPr/>
          <p:nvPr/>
        </p:nvCxnSpPr>
        <p:spPr>
          <a:xfrm flipV="1">
            <a:off x="6276109" y="4000500"/>
            <a:ext cx="753087" cy="65462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800AC7E0-AE65-4AE7-9C44-3D3E225890BD}"/>
              </a:ext>
            </a:extLst>
          </p:cNvPr>
          <p:cNvCxnSpPr/>
          <p:nvPr/>
        </p:nvCxnSpPr>
        <p:spPr>
          <a:xfrm>
            <a:off x="7743113" y="3921512"/>
            <a:ext cx="868266" cy="7664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B26C68EA-C636-471E-9753-F945F3423F3F}"/>
              </a:ext>
            </a:extLst>
          </p:cNvPr>
          <p:cNvCxnSpPr/>
          <p:nvPr/>
        </p:nvCxnSpPr>
        <p:spPr>
          <a:xfrm flipV="1">
            <a:off x="9027661" y="4407087"/>
            <a:ext cx="753087" cy="65462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>
            <a:extLst>
              <a:ext uri="{FF2B5EF4-FFF2-40B4-BE49-F238E27FC236}">
                <a16:creationId xmlns:a16="http://schemas.microsoft.com/office/drawing/2014/main" id="{D71804B6-2981-4C04-BB03-550EEB717954}"/>
              </a:ext>
            </a:extLst>
          </p:cNvPr>
          <p:cNvCxnSpPr/>
          <p:nvPr/>
        </p:nvCxnSpPr>
        <p:spPr>
          <a:xfrm>
            <a:off x="9994472" y="4146649"/>
            <a:ext cx="868266" cy="7664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>
            <a:extLst>
              <a:ext uri="{FF2B5EF4-FFF2-40B4-BE49-F238E27FC236}">
                <a16:creationId xmlns:a16="http://schemas.microsoft.com/office/drawing/2014/main" id="{21760DD2-9AAA-477B-AB19-56082B57CC13}"/>
              </a:ext>
            </a:extLst>
          </p:cNvPr>
          <p:cNvSpPr txBox="1"/>
          <p:nvPr/>
        </p:nvSpPr>
        <p:spPr>
          <a:xfrm>
            <a:off x="1496291" y="4000500"/>
            <a:ext cx="561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78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23" grpId="0"/>
      <p:bldP spid="54" grpId="0" animBg="1"/>
      <p:bldP spid="56" grpId="0" animBg="1"/>
      <p:bldP spid="57" grpId="0" animBg="1"/>
      <p:bldP spid="58" grpId="0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EE557C8-7259-455D-8B48-AB68A95EB3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609"/>
          <a:stretch/>
        </p:blipFill>
        <p:spPr>
          <a:xfrm>
            <a:off x="626195" y="436880"/>
            <a:ext cx="9178669" cy="375385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2FAE3F9-9189-449B-8866-0F68CF509876}"/>
              </a:ext>
            </a:extLst>
          </p:cNvPr>
          <p:cNvSpPr txBox="1"/>
          <p:nvPr/>
        </p:nvSpPr>
        <p:spPr>
          <a:xfrm>
            <a:off x="5008880" y="436880"/>
            <a:ext cx="636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rgbClr val="C00000"/>
                </a:solidFill>
              </a:rPr>
              <a:t>分别求出每一个不等式的解集，根据口诀：同大取大、同小取小、大小小大中间找、大大小小无解了确定不等式组的解集．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896A376-66F3-4DF0-A80D-F66F310E5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529" y="929905"/>
            <a:ext cx="8703904" cy="326082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F717AF4-B916-4F92-AF7F-CBAAC6A4A98F}"/>
              </a:ext>
            </a:extLst>
          </p:cNvPr>
          <p:cNvSpPr/>
          <p:nvPr/>
        </p:nvSpPr>
        <p:spPr>
          <a:xfrm>
            <a:off x="2708568" y="1872734"/>
            <a:ext cx="6960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x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≥﹣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2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9641B77-F574-4CE7-8F73-DF270BA92288}"/>
              </a:ext>
            </a:extLst>
          </p:cNvPr>
          <p:cNvSpPr/>
          <p:nvPr/>
        </p:nvSpPr>
        <p:spPr>
          <a:xfrm>
            <a:off x="2875280" y="2289294"/>
            <a:ext cx="4908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x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≤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1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2E64258-9E25-4FE8-A757-D7A65128499A}"/>
              </a:ext>
            </a:extLst>
          </p:cNvPr>
          <p:cNvSpPr/>
          <p:nvPr/>
        </p:nvSpPr>
        <p:spPr>
          <a:xfrm>
            <a:off x="3404592" y="3173214"/>
            <a:ext cx="9108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﹣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2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≤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x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≤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1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64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C452B9C0-E77A-482F-8A0F-90EFCC02C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02" y="137072"/>
            <a:ext cx="8268355" cy="514489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DB4EE1A-181D-4C91-8415-2C2DF7D69D4A}"/>
              </a:ext>
            </a:extLst>
          </p:cNvPr>
          <p:cNvSpPr/>
          <p:nvPr/>
        </p:nvSpPr>
        <p:spPr>
          <a:xfrm>
            <a:off x="1929288" y="105827"/>
            <a:ext cx="8333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355"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本题考查条形统计图、扇形统计图、用样本估计总体、平均数、中位数、众数，解答本题的关键是明确题意，利用数形结合的思想解答．</a:t>
            </a:r>
            <a:endParaRPr lang="zh-CN" altLang="zh-CN" sz="14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BA3B588C-6D88-42FD-8E50-395974DC9644}"/>
                  </a:ext>
                </a:extLst>
              </p:cNvPr>
              <p:cNvSpPr/>
              <p:nvPr/>
            </p:nvSpPr>
            <p:spPr>
              <a:xfrm>
                <a:off x="4880164" y="1741256"/>
                <a:ext cx="7032944" cy="5130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3355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解：（Ⅰ）本次接受调查的初中学生人数为：</a:t>
                </a:r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4</a:t>
                </a:r>
                <a:r>
                  <a:rPr lang="zh-CN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÷</a:t>
                </a:r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10%</a:t>
                </a:r>
                <a:r>
                  <a:rPr lang="zh-CN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40</a:t>
                </a:r>
                <a:r>
                  <a:rPr lang="zh-CN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4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%</a:t>
                </a:r>
                <a14:m>
                  <m:oMath xmlns:m="http://schemas.openxmlformats.org/officeDocument/2006/math">
                    <m:r>
                      <a:rPr lang="en-US" altLang="zh-CN" sz="14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1400" i="1" kern="1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400" i="1" kern="1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10</m:t>
                        </m:r>
                      </m:num>
                      <m:den>
                        <m:r>
                          <a:rPr lang="en-US" altLang="zh-CN" sz="1400" i="1" kern="1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40</m:t>
                        </m:r>
                      </m:den>
                    </m:f>
                    <m:r>
                      <a:rPr lang="en-US" altLang="zh-CN" sz="14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×100%=</m:t>
                    </m:r>
                  </m:oMath>
                </a14:m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25%</a:t>
                </a:r>
                <a:endParaRPr lang="zh-CN" altLang="zh-CN" sz="1400" kern="100" dirty="0">
                  <a:solidFill>
                    <a:srgbClr val="C00000"/>
                  </a:solidFill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BA3B588C-6D88-42FD-8E50-395974DC96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164" y="1741256"/>
                <a:ext cx="7032944" cy="513089"/>
              </a:xfrm>
              <a:prstGeom prst="rect">
                <a:avLst/>
              </a:prstGeom>
              <a:blipFill>
                <a:blip r:embed="rId3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6">
            <a:extLst>
              <a:ext uri="{FF2B5EF4-FFF2-40B4-BE49-F238E27FC236}">
                <a16:creationId xmlns:a16="http://schemas.microsoft.com/office/drawing/2014/main" id="{4A161558-5BC0-4769-AA72-993B9F3DF770}"/>
              </a:ext>
            </a:extLst>
          </p:cNvPr>
          <p:cNvSpPr/>
          <p:nvPr/>
        </p:nvSpPr>
        <p:spPr>
          <a:xfrm>
            <a:off x="3470171" y="3691374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40</a:t>
            </a:r>
            <a:endParaRPr lang="zh-CN" altLang="en-US" sz="16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9FD33C7-176E-4968-883D-69B962E7666D}"/>
              </a:ext>
            </a:extLst>
          </p:cNvPr>
          <p:cNvSpPr/>
          <p:nvPr/>
        </p:nvSpPr>
        <p:spPr>
          <a:xfrm>
            <a:off x="5613931" y="3701534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25</a:t>
            </a:r>
            <a:endParaRPr lang="zh-CN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93080BCE-1C58-425B-BF5C-D841B972F5CC}"/>
                  </a:ext>
                </a:extLst>
              </p:cNvPr>
              <p:cNvSpPr/>
              <p:nvPr/>
            </p:nvSpPr>
            <p:spPr>
              <a:xfrm>
                <a:off x="5806971" y="2256881"/>
                <a:ext cx="429200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i="1" kern="100" dirty="0">
                    <a:solidFill>
                      <a:schemeClr val="accent5">
                        <a:lumMod val="75000"/>
                      </a:schemeClr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1400" kern="100" dirty="0">
                    <a:solidFill>
                      <a:schemeClr val="accent5">
                        <a:lumMod val="75000"/>
                      </a:schemeClr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%</a:t>
                </a:r>
                <a14:m>
                  <m:oMath xmlns:m="http://schemas.openxmlformats.org/officeDocument/2006/math">
                    <m:r>
                      <a:rPr lang="en-US" altLang="zh-CN" sz="1400" i="1" kern="10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=100%</m:t>
                    </m:r>
                    <m:r>
                      <a:rPr lang="en-US" altLang="zh-CN" sz="1400" b="0" i="1" kern="10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%−7.5%−10%−20%−37.5%</m:t>
                    </m:r>
                    <m:r>
                      <a:rPr lang="en-US" altLang="zh-CN" sz="1400" i="1" kern="10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altLang="zh-CN" sz="1400" kern="100" dirty="0">
                    <a:solidFill>
                      <a:schemeClr val="accent5">
                        <a:lumMod val="75000"/>
                      </a:schemeClr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25%</a:t>
                </a:r>
                <a:endParaRPr lang="zh-CN" altLang="en-US" sz="1400" dirty="0"/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93080BCE-1C58-425B-BF5C-D841B972F5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6971" y="2256881"/>
                <a:ext cx="4292009" cy="307777"/>
              </a:xfrm>
              <a:prstGeom prst="rect">
                <a:avLst/>
              </a:prstGeom>
              <a:blipFill>
                <a:blip r:embed="rId4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47381790-3F99-4B25-890C-B32A727E2600}"/>
                  </a:ext>
                </a:extLst>
              </p:cNvPr>
              <p:cNvSpPr/>
              <p:nvPr/>
            </p:nvSpPr>
            <p:spPr>
              <a:xfrm>
                <a:off x="5384154" y="2562058"/>
                <a:ext cx="6393304" cy="6168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（Ⅱ）平均数是：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14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4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0.9×4+1.2×8+1.5×15+1.8×10+2.1×3</m:t>
                        </m:r>
                      </m:num>
                      <m:den>
                        <m:r>
                          <a:rPr lang="en-US" altLang="zh-CN" sz="1400" i="1" kern="1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40</m:t>
                        </m:r>
                      </m:den>
                    </m:f>
                    <m:r>
                      <a:rPr lang="en-US" altLang="zh-CN" sz="1400" i="1" kern="10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altLang="zh-CN" sz="1400" kern="1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1.5</a:t>
                </a:r>
                <a:r>
                  <a:rPr lang="zh-CN" altLang="zh-CN" sz="1400" kern="1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</a:t>
                </a:r>
                <a:endParaRPr lang="en-US" altLang="zh-CN" sz="1400" kern="100" dirty="0">
                  <a:solidFill>
                    <a:srgbClr val="C00000"/>
                  </a:solidFill>
                  <a:latin typeface="Times New Roman" panose="02020603050405020304" pitchFamily="18" charset="0"/>
                  <a:ea typeface="新宋体" panose="02010609030101010101" pitchFamily="49" charset="-122"/>
                  <a:cs typeface="Times New Roman" panose="02020603050405020304" pitchFamily="18" charset="0"/>
                </a:endParaRPr>
              </a:p>
              <a:p>
                <a:r>
                  <a:rPr lang="zh-CN" altLang="en-US" sz="1400" kern="100" dirty="0">
                    <a:solidFill>
                      <a:schemeClr val="accent5">
                        <a:lumMod val="75000"/>
                      </a:schemeClr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或者</a:t>
                </a:r>
                <a:r>
                  <a:rPr lang="en-US" altLang="zh-CN" sz="1400" kern="100" dirty="0">
                    <a:solidFill>
                      <a:schemeClr val="accent5">
                        <a:lumMod val="75000"/>
                      </a:schemeClr>
                    </a:solidFill>
                    <a:ea typeface="新宋体" panose="02010609030101010101" pitchFamily="49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i="1" kern="10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0.9×10%+1.2×20%+1.5×37.5%+1.8×25%+2.1×7.5% =</m:t>
                    </m:r>
                  </m:oMath>
                </a14:m>
                <a:r>
                  <a:rPr lang="en-US" altLang="zh-CN" sz="1400" kern="100" dirty="0">
                    <a:solidFill>
                      <a:schemeClr val="accent5">
                        <a:lumMod val="75000"/>
                      </a:schemeClr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1.5</a:t>
                </a:r>
              </a:p>
            </p:txBody>
          </p:sp>
        </mc:Choice>
        <mc:Fallback xmlns="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47381790-3F99-4B25-890C-B32A727E26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154" y="2562058"/>
                <a:ext cx="6393304" cy="616836"/>
              </a:xfrm>
              <a:prstGeom prst="rect">
                <a:avLst/>
              </a:prstGeom>
              <a:blipFill>
                <a:blip r:embed="rId5"/>
                <a:stretch>
                  <a:fillRect l="-286" b="-108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E9F8E556-1024-4B23-9FFB-D18B2F49A867}"/>
                  </a:ext>
                </a:extLst>
              </p:cNvPr>
              <p:cNvSpPr/>
              <p:nvPr/>
            </p:nvSpPr>
            <p:spPr>
              <a:xfrm>
                <a:off x="5519804" y="4527669"/>
                <a:ext cx="6393304" cy="10249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3355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（Ⅲ）</a:t>
                </a:r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⸪  </a:t>
                </a:r>
                <a:r>
                  <a:rPr lang="zh-CN" altLang="en-US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在这组数据中每天在校体育活动时间大于</a:t>
                </a:r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14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h</a:t>
                </a:r>
                <a:r>
                  <a:rPr lang="zh-CN" altLang="en-US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的学生人数占</a:t>
                </a:r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90% ,</a:t>
                </a:r>
              </a:p>
              <a:p>
                <a:pPr marL="173355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           ⸫  </a:t>
                </a:r>
                <a:r>
                  <a:rPr lang="zh-CN" altLang="en-US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有</a:t>
                </a:r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800</a:t>
                </a:r>
                <a14:m>
                  <m:oMath xmlns:m="http://schemas.openxmlformats.org/officeDocument/2006/math">
                    <m:r>
                      <a:rPr lang="zh-CN" altLang="zh-CN" sz="14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(1-10%)</a:t>
                </a:r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i="1" kern="10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720</a:t>
                </a:r>
                <a:r>
                  <a:rPr lang="zh-CN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（人）</a:t>
                </a:r>
                <a:endParaRPr lang="en-US" altLang="zh-CN" sz="1400" kern="100" dirty="0">
                  <a:solidFill>
                    <a:srgbClr val="C00000"/>
                  </a:solidFill>
                  <a:latin typeface="Times New Roman" panose="02020603050405020304" pitchFamily="18" charset="0"/>
                  <a:ea typeface="新宋体" panose="02010609030101010101" pitchFamily="49" charset="-122"/>
                  <a:cs typeface="Times New Roman" panose="02020603050405020304" pitchFamily="18" charset="0"/>
                </a:endParaRPr>
              </a:p>
              <a:p>
                <a:pPr marL="173355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           </a:t>
                </a:r>
                <a:r>
                  <a:rPr lang="zh-CN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答：该校每天在校体</a:t>
                </a:r>
                <a:r>
                  <a:rPr lang="zh-CN" altLang="en-US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育活</a:t>
                </a:r>
                <a:r>
                  <a:rPr lang="zh-CN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动时间大于</a:t>
                </a:r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14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h</a:t>
                </a:r>
                <a:r>
                  <a:rPr lang="zh-CN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的学生</a:t>
                </a:r>
                <a:r>
                  <a:rPr lang="zh-CN" altLang="en-US" sz="1400" u="dbl" kern="100" dirty="0">
                    <a:solidFill>
                      <a:srgbClr val="C00000"/>
                    </a:solidFill>
                    <a:uFill>
                      <a:solidFill>
                        <a:srgbClr val="00B0F0"/>
                      </a:solidFill>
                    </a:u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约</a:t>
                </a:r>
                <a:r>
                  <a:rPr lang="zh-CN" altLang="en-US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为</a:t>
                </a:r>
                <a:r>
                  <a:rPr lang="en-US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720</a:t>
                </a:r>
                <a:r>
                  <a:rPr lang="zh-CN" altLang="zh-CN" sz="14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人．</a:t>
                </a:r>
                <a:endParaRPr lang="zh-CN" altLang="zh-CN" sz="1400" kern="100" dirty="0"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E9F8E556-1024-4B23-9FFB-D18B2F49A8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804" y="4527669"/>
                <a:ext cx="6393304" cy="1024961"/>
              </a:xfrm>
              <a:prstGeom prst="rect">
                <a:avLst/>
              </a:prstGeom>
              <a:blipFill>
                <a:blip r:embed="rId6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03776F1A-9D91-4431-8F56-E55BA7A6D99C}"/>
              </a:ext>
            </a:extLst>
          </p:cNvPr>
          <p:cNvSpPr txBox="1"/>
          <p:nvPr/>
        </p:nvSpPr>
        <p:spPr>
          <a:xfrm>
            <a:off x="6241856" y="3342957"/>
            <a:ext cx="5699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⸪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在这组数据中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出现的次数最多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这组数据的众数为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  <a:endParaRPr lang="zh-CN" altLang="en-US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28A2479-6376-4F1A-9D69-92FB0A46F8E8}"/>
                  </a:ext>
                </a:extLst>
              </p:cNvPr>
              <p:cNvSpPr txBox="1"/>
              <p:nvPr/>
            </p:nvSpPr>
            <p:spPr>
              <a:xfrm>
                <a:off x="6243069" y="3636515"/>
                <a:ext cx="5994047" cy="838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⸪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将这组数据按从小到大的顺序排列</a:t>
                </a:r>
                <a:r>
                  <a:rPr lang="en-US" altLang="zh-CN" sz="1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其中处于中间的两个数都是</a:t>
                </a:r>
                <a:r>
                  <a:rPr lang="en-US" altLang="zh-CN" sz="1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1.5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有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1.5+1.5</m:t>
                        </m:r>
                      </m:num>
                      <m:den>
                        <m:r>
                          <a:rPr lang="en-US" altLang="zh-CN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=1.5  ⸫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这组数据的中位数为</a:t>
                </a:r>
                <a:r>
                  <a:rPr lang="en-US" altLang="zh-CN" sz="1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1.5</a:t>
                </a:r>
                <a:endParaRPr lang="zh-CN" altLang="en-US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28A2479-6376-4F1A-9D69-92FB0A46F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3069" y="3636515"/>
                <a:ext cx="5994047" cy="838628"/>
              </a:xfrm>
              <a:prstGeom prst="rect">
                <a:avLst/>
              </a:prstGeom>
              <a:blipFill>
                <a:blip r:embed="rId7"/>
                <a:stretch>
                  <a:fillRect l="-305" b="-14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椭圆 16">
            <a:extLst>
              <a:ext uri="{FF2B5EF4-FFF2-40B4-BE49-F238E27FC236}">
                <a16:creationId xmlns:a16="http://schemas.microsoft.com/office/drawing/2014/main" id="{88F0EB12-7E5F-449B-8755-A73D53A1949B}"/>
              </a:ext>
            </a:extLst>
          </p:cNvPr>
          <p:cNvSpPr/>
          <p:nvPr/>
        </p:nvSpPr>
        <p:spPr>
          <a:xfrm>
            <a:off x="9946640" y="5471350"/>
            <a:ext cx="45719" cy="4571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66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4" grpId="0"/>
      <p:bldP spid="15" grpId="0"/>
      <p:bldP spid="16" grpId="0"/>
      <p:bldP spid="1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6957280-6281-47C6-AA8D-750A2159C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87" y="254000"/>
            <a:ext cx="8551281" cy="382016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6BAC0D5-DC18-4D17-ACF7-69586F52974F}"/>
              </a:ext>
            </a:extLst>
          </p:cNvPr>
          <p:cNvSpPr txBox="1"/>
          <p:nvPr/>
        </p:nvSpPr>
        <p:spPr>
          <a:xfrm>
            <a:off x="2407920" y="193040"/>
            <a:ext cx="920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rgbClr val="C00000"/>
                </a:solidFill>
              </a:rPr>
              <a:t>本题考查的是切线的性质、圆周角定理、等腰三角形的性质，掌握圆的切线垂直于经过切点的半径是解题的关键．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B9AD810-5C63-4CA4-9F68-05DE2F5951FD}"/>
              </a:ext>
            </a:extLst>
          </p:cNvPr>
          <p:cNvSpPr/>
          <p:nvPr/>
        </p:nvSpPr>
        <p:spPr>
          <a:xfrm>
            <a:off x="323987" y="3952240"/>
            <a:ext cx="2835773" cy="1158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解：（Ⅰ）连接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OA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OB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6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∵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PA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PB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1600" kern="1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⊙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的切线，</a:t>
            </a:r>
            <a:endParaRPr lang="zh-CN" altLang="zh-CN" sz="16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∴∠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OAP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＝∠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OBP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90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°，</a:t>
            </a:r>
            <a:endParaRPr lang="zh-CN" altLang="zh-CN" sz="16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F04B94B-CA97-4C6E-A76A-99A50C4B081F}"/>
              </a:ext>
            </a:extLst>
          </p:cNvPr>
          <p:cNvGrpSpPr/>
          <p:nvPr/>
        </p:nvGrpSpPr>
        <p:grpSpPr>
          <a:xfrm>
            <a:off x="1381760" y="2275840"/>
            <a:ext cx="470131" cy="1076960"/>
            <a:chOff x="1381760" y="2275840"/>
            <a:chExt cx="470131" cy="1076960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8C2EC32A-8143-48F0-A873-9D99C32522C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81760" y="2275840"/>
              <a:ext cx="470131" cy="527396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926932D2-A747-4C42-8153-95FDA60B53DF}"/>
                </a:ext>
              </a:extLst>
            </p:cNvPr>
            <p:cNvCxnSpPr/>
            <p:nvPr/>
          </p:nvCxnSpPr>
          <p:spPr>
            <a:xfrm flipH="1">
              <a:off x="1417782" y="2803236"/>
              <a:ext cx="434109" cy="549564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A49A83D-DDA8-4C01-98F1-1DFFBC608EE1}"/>
              </a:ext>
            </a:extLst>
          </p:cNvPr>
          <p:cNvGrpSpPr/>
          <p:nvPr/>
        </p:nvGrpSpPr>
        <p:grpSpPr>
          <a:xfrm>
            <a:off x="1302327" y="2378364"/>
            <a:ext cx="166255" cy="83127"/>
            <a:chOff x="1302327" y="2378364"/>
            <a:chExt cx="166255" cy="83127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2CEC812E-B424-437C-BAF2-D9F0FDA0E0C5}"/>
                </a:ext>
              </a:extLst>
            </p:cNvPr>
            <p:cNvCxnSpPr/>
            <p:nvPr/>
          </p:nvCxnSpPr>
          <p:spPr>
            <a:xfrm flipH="1">
              <a:off x="1381760" y="2378364"/>
              <a:ext cx="86822" cy="83127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1A098A5-4748-40AE-9648-7C377ED83FD8}"/>
                </a:ext>
              </a:extLst>
            </p:cNvPr>
            <p:cNvCxnSpPr/>
            <p:nvPr/>
          </p:nvCxnSpPr>
          <p:spPr>
            <a:xfrm flipH="1" flipV="1">
              <a:off x="1302327" y="2378364"/>
              <a:ext cx="79433" cy="831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461E9AD-F9C7-4A65-95D6-EDD4CB405910}"/>
              </a:ext>
            </a:extLst>
          </p:cNvPr>
          <p:cNvGrpSpPr/>
          <p:nvPr/>
        </p:nvGrpSpPr>
        <p:grpSpPr>
          <a:xfrm rot="10125675">
            <a:off x="1317104" y="3187006"/>
            <a:ext cx="166255" cy="83127"/>
            <a:chOff x="1302327" y="2378364"/>
            <a:chExt cx="166255" cy="83127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589507E6-4FE5-4086-8A21-F5DC54149302}"/>
                </a:ext>
              </a:extLst>
            </p:cNvPr>
            <p:cNvCxnSpPr/>
            <p:nvPr/>
          </p:nvCxnSpPr>
          <p:spPr>
            <a:xfrm flipH="1">
              <a:off x="1381760" y="2378364"/>
              <a:ext cx="86822" cy="83127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F0990C09-0EE0-4863-9BE1-720F84357247}"/>
                </a:ext>
              </a:extLst>
            </p:cNvPr>
            <p:cNvCxnSpPr/>
            <p:nvPr/>
          </p:nvCxnSpPr>
          <p:spPr>
            <a:xfrm flipH="1" flipV="1">
              <a:off x="1302327" y="2378364"/>
              <a:ext cx="79433" cy="831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CBF99D32-18CD-485B-97EE-781CC3F38A17}"/>
              </a:ext>
            </a:extLst>
          </p:cNvPr>
          <p:cNvSpPr txBox="1"/>
          <p:nvPr/>
        </p:nvSpPr>
        <p:spPr>
          <a:xfrm>
            <a:off x="740715" y="2685787"/>
            <a:ext cx="561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80°</a:t>
            </a:r>
            <a:endParaRPr lang="zh-CN" altLang="en-US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0322410-3D4C-4337-8160-D8A526739904}"/>
              </a:ext>
            </a:extLst>
          </p:cNvPr>
          <p:cNvSpPr txBox="1"/>
          <p:nvPr/>
        </p:nvSpPr>
        <p:spPr>
          <a:xfrm>
            <a:off x="1439758" y="2628761"/>
            <a:ext cx="5967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100°</a:t>
            </a:r>
            <a:endParaRPr lang="zh-CN" altLang="en-US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弧形 23">
            <a:extLst>
              <a:ext uri="{FF2B5EF4-FFF2-40B4-BE49-F238E27FC236}">
                <a16:creationId xmlns:a16="http://schemas.microsoft.com/office/drawing/2014/main" id="{4DCA5285-DEB2-4A68-BB27-B791DDBD2A2A}"/>
              </a:ext>
            </a:extLst>
          </p:cNvPr>
          <p:cNvSpPr/>
          <p:nvPr/>
        </p:nvSpPr>
        <p:spPr>
          <a:xfrm rot="13257333">
            <a:off x="1142262" y="2109268"/>
            <a:ext cx="1414639" cy="1383317"/>
          </a:xfrm>
          <a:prstGeom prst="arc">
            <a:avLst>
              <a:gd name="adj1" fmla="val 16134764"/>
              <a:gd name="adj2" fmla="val 387810"/>
            </a:avLst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A0AF107-5ECE-412C-B23C-CF4786B7BE21}"/>
              </a:ext>
            </a:extLst>
          </p:cNvPr>
          <p:cNvSpPr txBox="1"/>
          <p:nvPr/>
        </p:nvSpPr>
        <p:spPr>
          <a:xfrm>
            <a:off x="2109135" y="2539538"/>
            <a:ext cx="561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50°</a:t>
            </a:r>
            <a:endParaRPr lang="zh-CN" altLang="en-US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2AA0E48D-AE4D-47F7-9E12-6F91B3FEEE83}"/>
                  </a:ext>
                </a:extLst>
              </p:cNvPr>
              <p:cNvSpPr/>
              <p:nvPr/>
            </p:nvSpPr>
            <p:spPr>
              <a:xfrm>
                <a:off x="508689" y="5110378"/>
                <a:ext cx="33265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∴∠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AOB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360</a:t>
                </a:r>
                <a:r>
                  <a:rPr lang="en-US" altLang="zh-CN" sz="1600" dirty="0">
                    <a:solidFill>
                      <a:srgbClr val="C0000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 </m:t>
                    </m:r>
                  </m:oMath>
                </a14:m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﹣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90</a:t>
                </a:r>
                <a:r>
                  <a:rPr lang="en-US" altLang="zh-CN" sz="1600" dirty="0">
                    <a:solidFill>
                      <a:srgbClr val="C0000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 </m:t>
                    </m:r>
                  </m:oMath>
                </a14:m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﹣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90</a:t>
                </a:r>
                <a:r>
                  <a:rPr lang="en-US" altLang="zh-CN" sz="1600" dirty="0">
                    <a:solidFill>
                      <a:srgbClr val="C0000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 </m:t>
                    </m:r>
                  </m:oMath>
                </a14:m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﹣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80</a:t>
                </a:r>
                <a:r>
                  <a:rPr lang="en-US" altLang="zh-CN" sz="1600" dirty="0">
                    <a:solidFill>
                      <a:srgbClr val="C0000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</m:t>
                    </m:r>
                  </m:oMath>
                </a14:m>
                <a:endParaRPr lang="en-US" altLang="zh-CN" sz="1600" baseline="30000" dirty="0">
                  <a:solidFill>
                    <a:srgbClr val="C00000"/>
                  </a:solidFill>
                  <a:latin typeface="Times New Roman" panose="02020603050405020304" pitchFamily="18" charset="0"/>
                  <a:ea typeface="新宋体" panose="02010609030101010101" pitchFamily="49" charset="-122"/>
                  <a:cs typeface="Times New Roman" panose="02020603050405020304" pitchFamily="18" charset="0"/>
                </a:endParaRPr>
              </a:p>
              <a:p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               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10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</a:rPr>
                  <a:t>0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°，</a:t>
                </a:r>
                <a:endParaRPr lang="zh-CN" alt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2AA0E48D-AE4D-47F7-9E12-6F91B3FEEE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689" y="5110378"/>
                <a:ext cx="3326552" cy="584775"/>
              </a:xfrm>
              <a:prstGeom prst="rect">
                <a:avLst/>
              </a:prstGeom>
              <a:blipFill>
                <a:blip r:embed="rId3"/>
                <a:stretch>
                  <a:fillRect l="-916" t="-4167" b="-135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69A6852D-3474-44E7-ABA8-5D51A33ADA3B}"/>
                  </a:ext>
                </a:extLst>
              </p:cNvPr>
              <p:cNvSpPr/>
              <p:nvPr/>
            </p:nvSpPr>
            <p:spPr>
              <a:xfrm>
                <a:off x="3102936" y="4019495"/>
                <a:ext cx="3933384" cy="4399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由圆周角定理得，∠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ACB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1600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∠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AOB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50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°</a:t>
                </a:r>
                <a:endParaRPr lang="zh-CN" alt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69A6852D-3474-44E7-ABA8-5D51A33ADA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936" y="4019495"/>
                <a:ext cx="3933384" cy="439992"/>
              </a:xfrm>
              <a:prstGeom prst="rect">
                <a:avLst/>
              </a:prstGeom>
              <a:blipFill>
                <a:blip r:embed="rId4"/>
                <a:stretch>
                  <a:fillRect l="-775" r="-465" b="-41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矩形 27">
            <a:extLst>
              <a:ext uri="{FF2B5EF4-FFF2-40B4-BE49-F238E27FC236}">
                <a16:creationId xmlns:a16="http://schemas.microsoft.com/office/drawing/2014/main" id="{31075049-62E1-4FC5-BA58-6DB15DEE3267}"/>
              </a:ext>
            </a:extLst>
          </p:cNvPr>
          <p:cNvSpPr/>
          <p:nvPr/>
        </p:nvSpPr>
        <p:spPr>
          <a:xfrm>
            <a:off x="6879156" y="3699613"/>
            <a:ext cx="6096000" cy="41947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∴∠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EAC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＝∠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ADB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﹣∠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ACB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°．</a:t>
            </a:r>
            <a:endParaRPr lang="zh-CN" altLang="zh-CN" sz="16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0D59620-CEDD-430A-869B-402CE2A0D2FB}"/>
              </a:ext>
            </a:extLst>
          </p:cNvPr>
          <p:cNvSpPr/>
          <p:nvPr/>
        </p:nvSpPr>
        <p:spPr>
          <a:xfrm>
            <a:off x="6365318" y="1672685"/>
            <a:ext cx="6096000" cy="78880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（Ⅱ）连接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CE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6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∵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AE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为</a:t>
            </a:r>
            <a:r>
              <a:rPr lang="en-US" altLang="zh-CN" sz="1600" kern="1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⊙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的直径，∴∠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ACE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90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°，</a:t>
            </a:r>
            <a:endParaRPr lang="zh-CN" altLang="zh-CN" sz="16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6A637E64-8476-431D-B6CB-0EE2A5FC6E05}"/>
              </a:ext>
            </a:extLst>
          </p:cNvPr>
          <p:cNvCxnSpPr/>
          <p:nvPr/>
        </p:nvCxnSpPr>
        <p:spPr>
          <a:xfrm flipH="1">
            <a:off x="5046785" y="2983277"/>
            <a:ext cx="211015" cy="385327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A7E1C402-949F-425C-9501-B42114421B07}"/>
              </a:ext>
            </a:extLst>
          </p:cNvPr>
          <p:cNvGrpSpPr/>
          <p:nvPr/>
        </p:nvGrpSpPr>
        <p:grpSpPr>
          <a:xfrm rot="4451675">
            <a:off x="5063365" y="2977719"/>
            <a:ext cx="166255" cy="83127"/>
            <a:chOff x="1302327" y="2378364"/>
            <a:chExt cx="166255" cy="83127"/>
          </a:xfrm>
        </p:grpSpPr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F1BB1BE7-BD14-43CA-AB45-9FC7AEB6AB2D}"/>
                </a:ext>
              </a:extLst>
            </p:cNvPr>
            <p:cNvCxnSpPr/>
            <p:nvPr/>
          </p:nvCxnSpPr>
          <p:spPr>
            <a:xfrm flipH="1">
              <a:off x="1381760" y="2378364"/>
              <a:ext cx="86822" cy="83127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15DC4D12-985F-43C2-BE5E-B76646AC892F}"/>
                </a:ext>
              </a:extLst>
            </p:cNvPr>
            <p:cNvCxnSpPr/>
            <p:nvPr/>
          </p:nvCxnSpPr>
          <p:spPr>
            <a:xfrm flipH="1" flipV="1">
              <a:off x="1302327" y="2378364"/>
              <a:ext cx="79433" cy="831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323A3E43-0BF5-4F0A-83F7-71882E2C3E6E}"/>
              </a:ext>
            </a:extLst>
          </p:cNvPr>
          <p:cNvSpPr txBox="1"/>
          <p:nvPr/>
        </p:nvSpPr>
        <p:spPr>
          <a:xfrm>
            <a:off x="4842009" y="2823671"/>
            <a:ext cx="561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50°</a:t>
            </a:r>
            <a:endParaRPr lang="zh-CN" altLang="en-US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BA25386-8399-40E1-978E-9B4DB2A9A2E3}"/>
              </a:ext>
            </a:extLst>
          </p:cNvPr>
          <p:cNvSpPr txBox="1"/>
          <p:nvPr/>
        </p:nvSpPr>
        <p:spPr>
          <a:xfrm>
            <a:off x="4879235" y="3018566"/>
            <a:ext cx="561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40°</a:t>
            </a:r>
            <a:endParaRPr lang="zh-CN" altLang="en-US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A2B15E12-0BE9-4006-9CE8-67F98F47838A}"/>
                  </a:ext>
                </a:extLst>
              </p:cNvPr>
              <p:cNvSpPr/>
              <p:nvPr/>
            </p:nvSpPr>
            <p:spPr>
              <a:xfrm>
                <a:off x="6860337" y="2339622"/>
                <a:ext cx="4732706" cy="4194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173355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∵∠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ACB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50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°，∴∠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BCE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90</a:t>
                </a:r>
                <a:r>
                  <a:rPr lang="en-US" altLang="zh-CN" sz="1600" dirty="0">
                    <a:solidFill>
                      <a:srgbClr val="C0000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 </m:t>
                    </m:r>
                  </m:oMath>
                </a14:m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﹣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50</a:t>
                </a:r>
                <a:r>
                  <a:rPr lang="en-US" altLang="zh-CN" sz="1600" dirty="0">
                    <a:solidFill>
                      <a:srgbClr val="C0000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 </m:t>
                    </m:r>
                  </m:oMath>
                </a14:m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40</a:t>
                </a:r>
                <a:r>
                  <a:rPr lang="en-US" altLang="zh-CN" sz="1600" dirty="0">
                    <a:solidFill>
                      <a:srgbClr val="C0000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 </m:t>
                    </m:r>
                  </m:oMath>
                </a14:m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1600" kern="100" dirty="0">
                  <a:solidFill>
                    <a:srgbClr val="C00000"/>
                  </a:solidFill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A2B15E12-0BE9-4006-9CE8-67F98F4783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337" y="2339622"/>
                <a:ext cx="4732706" cy="419474"/>
              </a:xfrm>
              <a:prstGeom prst="rect">
                <a:avLst/>
              </a:prstGeom>
              <a:blipFill>
                <a:blip r:embed="rId5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弧形 37">
            <a:extLst>
              <a:ext uri="{FF2B5EF4-FFF2-40B4-BE49-F238E27FC236}">
                <a16:creationId xmlns:a16="http://schemas.microsoft.com/office/drawing/2014/main" id="{73A19169-EC5C-4899-A882-E40B2368126E}"/>
              </a:ext>
            </a:extLst>
          </p:cNvPr>
          <p:cNvSpPr/>
          <p:nvPr/>
        </p:nvSpPr>
        <p:spPr>
          <a:xfrm rot="7757019">
            <a:off x="3888715" y="2134017"/>
            <a:ext cx="1482921" cy="1407608"/>
          </a:xfrm>
          <a:prstGeom prst="arc">
            <a:avLst>
              <a:gd name="adj1" fmla="val 16997024"/>
              <a:gd name="adj2" fmla="val 61482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10AF843-9849-4425-80CE-257E4BD01303}"/>
              </a:ext>
            </a:extLst>
          </p:cNvPr>
          <p:cNvSpPr txBox="1"/>
          <p:nvPr/>
        </p:nvSpPr>
        <p:spPr>
          <a:xfrm>
            <a:off x="4028295" y="2475412"/>
            <a:ext cx="561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40°</a:t>
            </a:r>
            <a:endParaRPr lang="zh-CN" altLang="en-US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F139C776-486D-45A5-9A31-E14555AC7DE0}"/>
              </a:ext>
            </a:extLst>
          </p:cNvPr>
          <p:cNvGrpSpPr/>
          <p:nvPr/>
        </p:nvGrpSpPr>
        <p:grpSpPr>
          <a:xfrm>
            <a:off x="4106917" y="2335819"/>
            <a:ext cx="748671" cy="1067410"/>
            <a:chOff x="4106917" y="2335819"/>
            <a:chExt cx="748671" cy="1067410"/>
          </a:xfrm>
        </p:grpSpPr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6D771F9A-A432-4F43-B656-AADD42839265}"/>
                </a:ext>
              </a:extLst>
            </p:cNvPr>
            <p:cNvCxnSpPr>
              <a:endCxn id="38" idx="2"/>
            </p:cNvCxnSpPr>
            <p:nvPr/>
          </p:nvCxnSpPr>
          <p:spPr>
            <a:xfrm>
              <a:off x="4106917" y="2335819"/>
              <a:ext cx="43615" cy="106741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10E4CD29-B608-4278-B81D-7D55F70FCB4A}"/>
                </a:ext>
              </a:extLst>
            </p:cNvPr>
            <p:cNvCxnSpPr/>
            <p:nvPr/>
          </p:nvCxnSpPr>
          <p:spPr>
            <a:xfrm>
              <a:off x="4121089" y="2335819"/>
              <a:ext cx="734499" cy="816624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EA80B1FA-8C08-42AF-BAD0-6A27AD083C7F}"/>
              </a:ext>
            </a:extLst>
          </p:cNvPr>
          <p:cNvGrpSpPr/>
          <p:nvPr/>
        </p:nvGrpSpPr>
        <p:grpSpPr>
          <a:xfrm>
            <a:off x="4066073" y="2998690"/>
            <a:ext cx="973199" cy="431845"/>
            <a:chOff x="4066073" y="2998690"/>
            <a:chExt cx="973199" cy="431845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A95DEE60-47F4-4F2F-B4D9-3210B47D550C}"/>
                </a:ext>
              </a:extLst>
            </p:cNvPr>
            <p:cNvSpPr txBox="1"/>
            <p:nvPr/>
          </p:nvSpPr>
          <p:spPr>
            <a:xfrm>
              <a:off x="4477660" y="2998690"/>
              <a:ext cx="5616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70°</a:t>
              </a:r>
              <a:endParaRPr lang="zh-CN" altLang="en-US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F9D2A941-3424-455A-AC91-F58AE9C4DF63}"/>
                </a:ext>
              </a:extLst>
            </p:cNvPr>
            <p:cNvSpPr txBox="1"/>
            <p:nvPr/>
          </p:nvSpPr>
          <p:spPr>
            <a:xfrm>
              <a:off x="4066073" y="3153536"/>
              <a:ext cx="5616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70°</a:t>
              </a:r>
              <a:endParaRPr lang="zh-CN" altLang="en-US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8" name="矩形 47">
            <a:extLst>
              <a:ext uri="{FF2B5EF4-FFF2-40B4-BE49-F238E27FC236}">
                <a16:creationId xmlns:a16="http://schemas.microsoft.com/office/drawing/2014/main" id="{C377EEB4-0902-40E7-AA04-3FF2804D20B6}"/>
              </a:ext>
            </a:extLst>
          </p:cNvPr>
          <p:cNvSpPr/>
          <p:nvPr/>
        </p:nvSpPr>
        <p:spPr>
          <a:xfrm>
            <a:off x="6879156" y="2667804"/>
            <a:ext cx="2834750" cy="41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∴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BAE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＝∠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BCE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°，</a:t>
            </a:r>
            <a:endParaRPr lang="zh-CN" altLang="zh-CN" sz="16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AFCDD45F-4CBC-4CB3-9FEC-0AD0EF96F2B6}"/>
              </a:ext>
            </a:extLst>
          </p:cNvPr>
          <p:cNvSpPr/>
          <p:nvPr/>
        </p:nvSpPr>
        <p:spPr>
          <a:xfrm>
            <a:off x="6879156" y="2958397"/>
            <a:ext cx="6096000" cy="78880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∵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AB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AD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6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∴∠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ABD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＝∠</a:t>
            </a:r>
            <a:r>
              <a:rPr lang="en-US" altLang="zh-CN" sz="16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ADB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70</a:t>
            </a:r>
            <a:r>
              <a:rPr lang="zh-CN" altLang="zh-CN" sz="16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°，</a:t>
            </a:r>
            <a:endParaRPr lang="zh-CN" altLang="zh-CN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D31C1D4F-68E6-4F7C-8388-A1E26840DC3B}"/>
              </a:ext>
            </a:extLst>
          </p:cNvPr>
          <p:cNvSpPr txBox="1"/>
          <p:nvPr/>
        </p:nvSpPr>
        <p:spPr>
          <a:xfrm>
            <a:off x="4293101" y="2455536"/>
            <a:ext cx="561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20°</a:t>
            </a:r>
            <a:endParaRPr lang="zh-CN" altLang="en-US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F049E3EF-2FCF-4E3F-A4C8-4D6A2B4DBBA9}"/>
              </a:ext>
            </a:extLst>
          </p:cNvPr>
          <p:cNvGrpSpPr/>
          <p:nvPr/>
        </p:nvGrpSpPr>
        <p:grpSpPr>
          <a:xfrm>
            <a:off x="3475529" y="2335819"/>
            <a:ext cx="675003" cy="1093181"/>
            <a:chOff x="3475529" y="2335819"/>
            <a:chExt cx="675003" cy="1093181"/>
          </a:xfrm>
        </p:grpSpPr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5FC4AE61-0317-4F68-A629-669BC4576F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75529" y="2335819"/>
              <a:ext cx="631388" cy="56994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E4CA3AD6-388D-4005-9E35-300608B9CBEE}"/>
                </a:ext>
              </a:extLst>
            </p:cNvPr>
            <p:cNvCxnSpPr>
              <a:cxnSpLocks/>
            </p:cNvCxnSpPr>
            <p:nvPr/>
          </p:nvCxnSpPr>
          <p:spPr>
            <a:xfrm>
              <a:off x="3503851" y="2905760"/>
              <a:ext cx="646681" cy="52324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B1FDD4F8-B8A4-4067-9449-B77C62CF48B0}"/>
              </a:ext>
            </a:extLst>
          </p:cNvPr>
          <p:cNvGrpSpPr/>
          <p:nvPr/>
        </p:nvGrpSpPr>
        <p:grpSpPr>
          <a:xfrm>
            <a:off x="4027983" y="2425568"/>
            <a:ext cx="166255" cy="83127"/>
            <a:chOff x="1302327" y="2378364"/>
            <a:chExt cx="166255" cy="83127"/>
          </a:xfrm>
        </p:grpSpPr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5D4615DC-C1CA-4354-A48D-B610A87C74A4}"/>
                </a:ext>
              </a:extLst>
            </p:cNvPr>
            <p:cNvCxnSpPr/>
            <p:nvPr/>
          </p:nvCxnSpPr>
          <p:spPr>
            <a:xfrm flipH="1">
              <a:off x="1381760" y="2378364"/>
              <a:ext cx="86822" cy="83127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2DE6FE96-FA22-4623-BF54-8BFC6B71DB42}"/>
                </a:ext>
              </a:extLst>
            </p:cNvPr>
            <p:cNvCxnSpPr/>
            <p:nvPr/>
          </p:nvCxnSpPr>
          <p:spPr>
            <a:xfrm flipH="1" flipV="1">
              <a:off x="1302327" y="2378364"/>
              <a:ext cx="79433" cy="831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文本框 61">
            <a:extLst>
              <a:ext uri="{FF2B5EF4-FFF2-40B4-BE49-F238E27FC236}">
                <a16:creationId xmlns:a16="http://schemas.microsoft.com/office/drawing/2014/main" id="{3926E4A8-DBD2-4235-9039-3E983C8BC820}"/>
              </a:ext>
            </a:extLst>
          </p:cNvPr>
          <p:cNvSpPr txBox="1"/>
          <p:nvPr/>
        </p:nvSpPr>
        <p:spPr>
          <a:xfrm>
            <a:off x="3462499" y="2745143"/>
            <a:ext cx="561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80°</a:t>
            </a:r>
            <a:endParaRPr lang="zh-CN" altLang="en-US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E9501B9B-EC09-45DC-9E27-6B1026535EF3}"/>
              </a:ext>
            </a:extLst>
          </p:cNvPr>
          <p:cNvGrpSpPr/>
          <p:nvPr/>
        </p:nvGrpSpPr>
        <p:grpSpPr>
          <a:xfrm>
            <a:off x="3816636" y="2435660"/>
            <a:ext cx="628874" cy="925620"/>
            <a:chOff x="3816636" y="2435660"/>
            <a:chExt cx="628874" cy="925620"/>
          </a:xfrm>
        </p:grpSpPr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70703621-EC43-499B-BF67-FB697A261286}"/>
                </a:ext>
              </a:extLst>
            </p:cNvPr>
            <p:cNvSpPr txBox="1"/>
            <p:nvPr/>
          </p:nvSpPr>
          <p:spPr>
            <a:xfrm>
              <a:off x="3883898" y="3084281"/>
              <a:ext cx="5616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50°</a:t>
              </a:r>
              <a:endParaRPr lang="zh-CN" altLang="en-US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E2964CA9-3A87-463E-9477-30D6E2FC1436}"/>
                </a:ext>
              </a:extLst>
            </p:cNvPr>
            <p:cNvSpPr txBox="1"/>
            <p:nvPr/>
          </p:nvSpPr>
          <p:spPr>
            <a:xfrm>
              <a:off x="3816636" y="2435660"/>
              <a:ext cx="5616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50°</a:t>
              </a:r>
              <a:endParaRPr lang="zh-CN" altLang="en-US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000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0" dur="500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2" grpId="0"/>
      <p:bldP spid="23" grpId="0"/>
      <p:bldP spid="24" grpId="0" animBg="1"/>
      <p:bldP spid="25" grpId="0"/>
      <p:bldP spid="26" grpId="0"/>
      <p:bldP spid="27" grpId="0"/>
      <p:bldP spid="28" grpId="0"/>
      <p:bldP spid="29" grpId="0"/>
      <p:bldP spid="35" grpId="0"/>
      <p:bldP spid="36" grpId="0"/>
      <p:bldP spid="37" grpId="0"/>
      <p:bldP spid="38" grpId="0" animBg="1"/>
      <p:bldP spid="39" grpId="0"/>
      <p:bldP spid="50" grpId="0"/>
      <p:bldP spid="6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1BCDC7F-C5A5-4728-A1AE-86A37D675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240" y="408374"/>
            <a:ext cx="8023100" cy="3712211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BDDE8627-F711-42D9-AD7E-5F8E70126A7C}"/>
              </a:ext>
            </a:extLst>
          </p:cNvPr>
          <p:cNvGrpSpPr/>
          <p:nvPr/>
        </p:nvGrpSpPr>
        <p:grpSpPr>
          <a:xfrm rot="7969845">
            <a:off x="2909186" y="3656754"/>
            <a:ext cx="166255" cy="83127"/>
            <a:chOff x="1302327" y="2378364"/>
            <a:chExt cx="166255" cy="83127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B76992B6-FD8A-420A-B4A0-EEF640BD6671}"/>
                </a:ext>
              </a:extLst>
            </p:cNvPr>
            <p:cNvCxnSpPr/>
            <p:nvPr/>
          </p:nvCxnSpPr>
          <p:spPr>
            <a:xfrm flipH="1">
              <a:off x="1381760" y="2378364"/>
              <a:ext cx="86822" cy="83127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1B9C91F5-7F90-468E-8ACF-B48E62884ADF}"/>
                </a:ext>
              </a:extLst>
            </p:cNvPr>
            <p:cNvCxnSpPr/>
            <p:nvPr/>
          </p:nvCxnSpPr>
          <p:spPr>
            <a:xfrm flipH="1" flipV="1">
              <a:off x="1302327" y="2378364"/>
              <a:ext cx="79433" cy="831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5CFAC283-D85D-4CDB-844D-D8058A8D090E}"/>
              </a:ext>
            </a:extLst>
          </p:cNvPr>
          <p:cNvSpPr txBox="1"/>
          <p:nvPr/>
        </p:nvSpPr>
        <p:spPr>
          <a:xfrm>
            <a:off x="1202925" y="3790614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30m</a:t>
            </a:r>
            <a:endParaRPr lang="zh-CN" altLang="en-US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D65B6BC-89B0-4E11-BD95-CD210B2EA99A}"/>
              </a:ext>
            </a:extLst>
          </p:cNvPr>
          <p:cNvSpPr/>
          <p:nvPr/>
        </p:nvSpPr>
        <p:spPr>
          <a:xfrm>
            <a:off x="3021825" y="150920"/>
            <a:ext cx="8377561" cy="701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4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本题考查的是解直角三角形的应用﹣仰角俯角问题，掌握仰角俯角的概念、熟记锐角三角函数的定义是解题的关键．</a:t>
            </a:r>
            <a:endParaRPr lang="zh-CN" altLang="zh-CN" sz="14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8B50EC2-072A-4F6C-92C4-DD3FE628BEB3}"/>
              </a:ext>
            </a:extLst>
          </p:cNvPr>
          <p:cNvSpPr txBox="1"/>
          <p:nvPr/>
        </p:nvSpPr>
        <p:spPr>
          <a:xfrm>
            <a:off x="4480264" y="1631270"/>
            <a:ext cx="1467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解：设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CD=x</a:t>
            </a:r>
            <a:endParaRPr lang="zh-CN" altLang="en-US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F3094EF-F1B2-44CE-8C25-7E36832B3DD3}"/>
              </a:ext>
            </a:extLst>
          </p:cNvPr>
          <p:cNvSpPr/>
          <p:nvPr/>
        </p:nvSpPr>
        <p:spPr>
          <a:xfrm>
            <a:off x="3173660" y="3121223"/>
            <a:ext cx="2648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sz="14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D68A1BF-FB2A-47B6-B960-0C1A33F495CF}"/>
              </a:ext>
            </a:extLst>
          </p:cNvPr>
          <p:cNvSpPr/>
          <p:nvPr/>
        </p:nvSpPr>
        <p:spPr>
          <a:xfrm>
            <a:off x="2429415" y="3735262"/>
            <a:ext cx="2648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444A4428-80EB-4158-8BC5-AF2B01EA7F7E}"/>
                  </a:ext>
                </a:extLst>
              </p:cNvPr>
              <p:cNvSpPr/>
              <p:nvPr/>
            </p:nvSpPr>
            <p:spPr>
              <a:xfrm>
                <a:off x="4697250" y="2345898"/>
                <a:ext cx="6096000" cy="174233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173355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在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Rt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△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CBD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中，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tan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∠</a:t>
                </a:r>
                <a:r>
                  <a:rPr lang="en-US" altLang="zh-CN" sz="16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CBD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tan45</a:t>
                </a:r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°</a:t>
                </a:r>
                <a:r>
                  <a:rPr lang="en-US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 kern="10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sz="1600" i="1" kern="100" dirty="0">
                            <a:solidFill>
                              <a:srgbClr val="C00000"/>
                            </a:solidFill>
                            <a:latin typeface="Times New Roman" panose="020206030504050203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BD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1600" i="1" kern="100" dirty="0">
                            <a:solidFill>
                              <a:srgbClr val="C00000"/>
                            </a:solidFill>
                            <a:latin typeface="Times New Roman" panose="020206030504050203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CD</m:t>
                        </m:r>
                      </m:den>
                    </m:f>
                    <m:r>
                      <a:rPr lang="en-US" altLang="zh-CN" sz="1600" b="0" i="1" kern="10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zh-CN" altLang="zh-CN" sz="1600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</a:t>
                </a:r>
                <a:endParaRPr lang="en-US" altLang="zh-CN" sz="1600" kern="100" dirty="0">
                  <a:solidFill>
                    <a:srgbClr val="C00000"/>
                  </a:solidFill>
                  <a:latin typeface="Times New Roman" panose="02020603050405020304" pitchFamily="18" charset="0"/>
                  <a:ea typeface="新宋体" panose="02010609030101010101" pitchFamily="49" charset="-122"/>
                  <a:cs typeface="Times New Roman" panose="02020603050405020304" pitchFamily="18" charset="0"/>
                </a:endParaRPr>
              </a:p>
              <a:p>
                <a:pPr marL="173355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∴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BD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CD=x</a:t>
                </a:r>
              </a:p>
              <a:p>
                <a:pPr marL="173355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∵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BD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endParaRPr lang="en-US" altLang="zh-CN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3355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∴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AD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30+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zh-CN" altLang="zh-CN" sz="1600" i="1" kern="1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444A4428-80EB-4158-8BC5-AF2B01EA7F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7250" y="2345898"/>
                <a:ext cx="6096000" cy="1742336"/>
              </a:xfrm>
              <a:prstGeom prst="rect">
                <a:avLst/>
              </a:prstGeom>
              <a:blipFill>
                <a:blip r:embed="rId3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矩形 15">
            <a:extLst>
              <a:ext uri="{FF2B5EF4-FFF2-40B4-BE49-F238E27FC236}">
                <a16:creationId xmlns:a16="http://schemas.microsoft.com/office/drawing/2014/main" id="{26697AD5-BA38-4747-9DF9-A1204E46CB0B}"/>
              </a:ext>
            </a:extLst>
          </p:cNvPr>
          <p:cNvSpPr/>
          <p:nvPr/>
        </p:nvSpPr>
        <p:spPr>
          <a:xfrm>
            <a:off x="4895014" y="2007344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1600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由题意知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CD</a:t>
            </a:r>
            <a:r>
              <a:rPr lang="zh-CN" altLang="zh-CN" sz="1600" dirty="0">
                <a:solidFill>
                  <a:srgbClr val="C00000"/>
                </a:solidFill>
                <a:ea typeface="新宋体" panose="02010609030101010101" pitchFamily="49" charset="-122"/>
                <a:cs typeface="Times New Roman" panose="02020603050405020304" pitchFamily="18" charset="0"/>
              </a:rPr>
              <a:t>⊥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AD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，∠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CBD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45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°，∠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CAD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=31</a:t>
            </a:r>
            <a:r>
              <a:rPr lang="zh-CN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°，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AB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 =30m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FA4EDBC2-78B9-4E02-BE90-AC42A7AC2273}"/>
                  </a:ext>
                </a:extLst>
              </p:cNvPr>
              <p:cNvSpPr txBox="1"/>
              <p:nvPr/>
            </p:nvSpPr>
            <p:spPr>
              <a:xfrm>
                <a:off x="4895014" y="4112912"/>
                <a:ext cx="6096000" cy="1300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在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Rt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△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CAD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中，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tan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∠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CAD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tan</m:t>
                    </m:r>
                    <m:r>
                      <m:rPr>
                        <m:nor/>
                      </m:rPr>
                      <a:rPr lang="en-US" altLang="zh-CN" sz="16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新宋体" panose="02010609030101010101" pitchFamily="49" charset="-122"/>
                      </a:rPr>
                      <m:t>31</m:t>
                    </m:r>
                    <m:r>
                      <m:rPr>
                        <m:nor/>
                      </m:rPr>
                      <a:rPr lang="zh-CN" altLang="zh-CN" sz="16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°</m:t>
                    </m:r>
                    <m:r>
                      <a:rPr lang="en-US" altLang="zh-CN" sz="16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𝐶𝐷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𝐴𝐷</m:t>
                        </m:r>
                      </m:den>
                    </m:f>
                  </m:oMath>
                </a14:m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</a:p>
              <a:p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则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0.60</a:t>
                </a:r>
                <a:r>
                  <a:rPr lang="en-US" altLang="zh-CN" sz="16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 </m:t>
                    </m:r>
                    <m:f>
                      <m:fPr>
                        <m:ctrlPr>
                          <a:rPr lang="zh-CN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1600" dirty="0">
                            <a:solidFill>
                              <a:srgbClr val="C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30+</m:t>
                        </m:r>
                        <m:r>
                          <m:rPr>
                            <m:nor/>
                          </m:rPr>
                          <a:rPr lang="en-US" altLang="zh-CN" sz="1600" i="1" dirty="0">
                            <a:solidFill>
                              <a:srgbClr val="C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den>
                    </m:f>
                  </m:oMath>
                </a14:m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，解得，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CD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=45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</a:p>
              <a:p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答：这座灯塔的高度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CD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约为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45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zh-CN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．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FA4EDBC2-78B9-4E02-BE90-AC42A7AC2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014" y="4112912"/>
                <a:ext cx="6096000" cy="1300612"/>
              </a:xfrm>
              <a:prstGeom prst="rect">
                <a:avLst/>
              </a:prstGeom>
              <a:blipFill>
                <a:blip r:embed="rId4"/>
                <a:stretch>
                  <a:fillRect l="-6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065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3" name="图片 2062">
            <a:extLst>
              <a:ext uri="{FF2B5EF4-FFF2-40B4-BE49-F238E27FC236}">
                <a16:creationId xmlns:a16="http://schemas.microsoft.com/office/drawing/2014/main" id="{AC8D39F5-46EE-4DA2-845B-5FCD8B5F6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93" y="453251"/>
            <a:ext cx="9161513" cy="4243440"/>
          </a:xfrm>
          <a:prstGeom prst="rect">
            <a:avLst/>
          </a:prstGeom>
        </p:spPr>
      </p:pic>
      <p:sp>
        <p:nvSpPr>
          <p:cNvPr id="2064" name="文本框 2063">
            <a:extLst>
              <a:ext uri="{FF2B5EF4-FFF2-40B4-BE49-F238E27FC236}">
                <a16:creationId xmlns:a16="http://schemas.microsoft.com/office/drawing/2014/main" id="{A6F0DB9A-0E68-4295-B738-1D99F9597100}"/>
              </a:ext>
            </a:extLst>
          </p:cNvPr>
          <p:cNvSpPr txBox="1"/>
          <p:nvPr/>
        </p:nvSpPr>
        <p:spPr>
          <a:xfrm>
            <a:off x="1566339" y="4145973"/>
            <a:ext cx="852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67" name="直接连接符 2066">
            <a:extLst>
              <a:ext uri="{FF2B5EF4-FFF2-40B4-BE49-F238E27FC236}">
                <a16:creationId xmlns:a16="http://schemas.microsoft.com/office/drawing/2014/main" id="{D79583EA-0F83-4E52-AC76-8485B64D594C}"/>
              </a:ext>
            </a:extLst>
          </p:cNvPr>
          <p:cNvCxnSpPr/>
          <p:nvPr/>
        </p:nvCxnSpPr>
        <p:spPr>
          <a:xfrm flipH="1">
            <a:off x="1229833" y="3636335"/>
            <a:ext cx="1188561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8" name="文本框 2067">
            <a:extLst>
              <a:ext uri="{FF2B5EF4-FFF2-40B4-BE49-F238E27FC236}">
                <a16:creationId xmlns:a16="http://schemas.microsoft.com/office/drawing/2014/main" id="{F4EA760A-2D13-4DB4-B6AB-741DB01EB161}"/>
              </a:ext>
            </a:extLst>
          </p:cNvPr>
          <p:cNvSpPr txBox="1"/>
          <p:nvPr/>
        </p:nvSpPr>
        <p:spPr>
          <a:xfrm>
            <a:off x="1144773" y="3385250"/>
            <a:ext cx="705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C00000"/>
                </a:solidFill>
              </a:rPr>
              <a:t>┐</a:t>
            </a:r>
          </a:p>
        </p:txBody>
      </p:sp>
      <p:sp>
        <p:nvSpPr>
          <p:cNvPr id="2069" name="文本框 2068">
            <a:extLst>
              <a:ext uri="{FF2B5EF4-FFF2-40B4-BE49-F238E27FC236}">
                <a16:creationId xmlns:a16="http://schemas.microsoft.com/office/drawing/2014/main" id="{56769B9A-7B79-4A7C-8576-A4E98CD17EDF}"/>
              </a:ext>
            </a:extLst>
          </p:cNvPr>
          <p:cNvSpPr txBox="1"/>
          <p:nvPr/>
        </p:nvSpPr>
        <p:spPr>
          <a:xfrm>
            <a:off x="978189" y="3405958"/>
            <a:ext cx="379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0" name="文本框 2069">
            <a:extLst>
              <a:ext uri="{FF2B5EF4-FFF2-40B4-BE49-F238E27FC236}">
                <a16:creationId xmlns:a16="http://schemas.microsoft.com/office/drawing/2014/main" id="{C14B33FA-AEA8-45F3-BAF2-F9702A369EF0}"/>
              </a:ext>
            </a:extLst>
          </p:cNvPr>
          <p:cNvSpPr txBox="1"/>
          <p:nvPr/>
        </p:nvSpPr>
        <p:spPr>
          <a:xfrm>
            <a:off x="1889054" y="3329664"/>
            <a:ext cx="616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48°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2BE6506B-59EA-4753-BAC4-151DEB4024DD}"/>
              </a:ext>
            </a:extLst>
          </p:cNvPr>
          <p:cNvSpPr txBox="1"/>
          <p:nvPr/>
        </p:nvSpPr>
        <p:spPr>
          <a:xfrm>
            <a:off x="1936180" y="3929519"/>
            <a:ext cx="616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58°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2" name="文本框 2071">
            <a:extLst>
              <a:ext uri="{FF2B5EF4-FFF2-40B4-BE49-F238E27FC236}">
                <a16:creationId xmlns:a16="http://schemas.microsoft.com/office/drawing/2014/main" id="{D4116361-9377-4C46-BA47-52AB8203CA51}"/>
              </a:ext>
            </a:extLst>
          </p:cNvPr>
          <p:cNvSpPr txBox="1"/>
          <p:nvPr/>
        </p:nvSpPr>
        <p:spPr>
          <a:xfrm rot="20118129">
            <a:off x="1959945" y="3320150"/>
            <a:ext cx="486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╭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90F8B2D8-A924-486E-8C99-C5347085C7CF}"/>
              </a:ext>
            </a:extLst>
          </p:cNvPr>
          <p:cNvSpPr txBox="1"/>
          <p:nvPr/>
        </p:nvSpPr>
        <p:spPr>
          <a:xfrm rot="20118129">
            <a:off x="2010116" y="3909353"/>
            <a:ext cx="486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╭</a:t>
            </a:r>
          </a:p>
        </p:txBody>
      </p:sp>
      <p:sp>
        <p:nvSpPr>
          <p:cNvPr id="2077" name="文本框 2076">
            <a:extLst>
              <a:ext uri="{FF2B5EF4-FFF2-40B4-BE49-F238E27FC236}">
                <a16:creationId xmlns:a16="http://schemas.microsoft.com/office/drawing/2014/main" id="{640E8293-7459-4B3B-8A5A-3F21F4CDD268}"/>
              </a:ext>
            </a:extLst>
          </p:cNvPr>
          <p:cNvSpPr txBox="1"/>
          <p:nvPr/>
        </p:nvSpPr>
        <p:spPr>
          <a:xfrm>
            <a:off x="3960920" y="1988599"/>
            <a:ext cx="4270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解：如图，过点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作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n-US" altLang="zh-CN" sz="1600" dirty="0">
                <a:solidFill>
                  <a:srgbClr val="C0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Times New Roman" panose="02020603050405020304" pitchFamily="18" charset="0"/>
              </a:rPr>
              <a:t>⊥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AB</a:t>
            </a:r>
            <a:r>
              <a:rPr lang="zh-CN" altLang="en-US" sz="1600" dirty="0">
                <a:solidFill>
                  <a:srgbClr val="C0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Times New Roman" panose="02020603050405020304" pitchFamily="18" charset="0"/>
              </a:rPr>
              <a:t>于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E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8" name="文本框 2077">
            <a:extLst>
              <a:ext uri="{FF2B5EF4-FFF2-40B4-BE49-F238E27FC236}">
                <a16:creationId xmlns:a16="http://schemas.microsoft.com/office/drawing/2014/main" id="{BFA71B24-AAFF-4200-AE05-E9E3CCA85DBC}"/>
              </a:ext>
            </a:extLst>
          </p:cNvPr>
          <p:cNvSpPr txBox="1"/>
          <p:nvPr/>
        </p:nvSpPr>
        <p:spPr>
          <a:xfrm>
            <a:off x="4367814" y="2327153"/>
            <a:ext cx="3728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则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∠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AED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=∠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BED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=90°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1600" dirty="0">
              <a:solidFill>
                <a:srgbClr val="C00000"/>
              </a:solidFill>
              <a:latin typeface="Times New Roman" panose="02020603050405020304" pitchFamily="18" charset="0"/>
              <a:ea typeface="新宋体" panose="0201060903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由题意可知，∠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ABC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=∠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BCD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=90°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BC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=78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 ∠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ADE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=48°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 ∠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ACB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=58°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79" name="文本框 2078">
                <a:extLst>
                  <a:ext uri="{FF2B5EF4-FFF2-40B4-BE49-F238E27FC236}">
                    <a16:creationId xmlns:a16="http://schemas.microsoft.com/office/drawing/2014/main" id="{98F66A76-F562-4F24-9DB8-96B64C1A72E0}"/>
                  </a:ext>
                </a:extLst>
              </p:cNvPr>
              <p:cNvSpPr txBox="1"/>
              <p:nvPr/>
            </p:nvSpPr>
            <p:spPr>
              <a:xfrm>
                <a:off x="4367814" y="3091127"/>
                <a:ext cx="4554245" cy="689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在</a:t>
                </a:r>
                <a:r>
                  <a:rPr lang="en-US" altLang="zh-CN" sz="1600" i="1" dirty="0" err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Rt</a:t>
                </a:r>
                <a:r>
                  <a:rPr lang="en-US" altLang="zh-CN" sz="16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∆</a:t>
                </a:r>
                <a:r>
                  <a:rPr lang="en-US" altLang="zh-CN" sz="1600" i="1" dirty="0" err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ABC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中，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tan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∠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ACB=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𝐴𝐵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𝐵𝐶</m:t>
                        </m:r>
                      </m:den>
                    </m:f>
                  </m:oMath>
                </a14:m>
                <a:endParaRPr lang="en-US" altLang="zh-CN" sz="16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zh-CN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⸫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AB=BC⸱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tan58°≈78</a:t>
                </a:r>
                <a14:m>
                  <m:oMath xmlns:m="http://schemas.openxmlformats.org/officeDocument/2006/math">
                    <m:r>
                      <a:rPr lang="en-US" altLang="zh-CN" sz="16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1.60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≈125</a:t>
                </a:r>
                <a:endParaRPr lang="zh-CN" alt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79" name="文本框 2078">
                <a:extLst>
                  <a:ext uri="{FF2B5EF4-FFF2-40B4-BE49-F238E27FC236}">
                    <a16:creationId xmlns:a16="http://schemas.microsoft.com/office/drawing/2014/main" id="{98F66A76-F562-4F24-9DB8-96B64C1A72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14" y="3091127"/>
                <a:ext cx="4554245" cy="689741"/>
              </a:xfrm>
              <a:prstGeom prst="rect">
                <a:avLst/>
              </a:prstGeom>
              <a:blipFill>
                <a:blip r:embed="rId3"/>
                <a:stretch>
                  <a:fillRect l="-803" b="-115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2CC5A1FE-F1ED-41C5-B5EE-15E6300222E8}"/>
                  </a:ext>
                </a:extLst>
              </p:cNvPr>
              <p:cNvSpPr txBox="1"/>
              <p:nvPr/>
            </p:nvSpPr>
            <p:spPr>
              <a:xfrm>
                <a:off x="4407763" y="3824544"/>
                <a:ext cx="3648723" cy="1180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在</a:t>
                </a:r>
                <a:r>
                  <a:rPr lang="en-US" altLang="zh-CN" sz="1600" i="1" dirty="0" err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Rt</a:t>
                </a:r>
                <a:r>
                  <a:rPr lang="en-US" altLang="zh-CN" sz="16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∆</a:t>
                </a:r>
                <a:r>
                  <a:rPr lang="en-US" altLang="zh-CN" sz="1600" i="1" dirty="0" err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AED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中，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tan</a:t>
                </a:r>
                <a:r>
                  <a:rPr lang="zh-CN" alt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∠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ADE=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𝐴</m:t>
                        </m:r>
                        <m:r>
                          <a:rPr lang="en-US" altLang="zh-CN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𝐸</m:t>
                        </m:r>
                      </m:num>
                      <m:den>
                        <m:r>
                          <a:rPr lang="en-US" altLang="zh-CN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𝐸𝐷</m:t>
                        </m:r>
                      </m:den>
                    </m:f>
                  </m:oMath>
                </a14:m>
                <a:endParaRPr lang="en-US" altLang="zh-CN" sz="16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zh-CN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⸫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AE=ED⸱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tan48°≈78</a:t>
                </a:r>
                <a14:m>
                  <m:oMath xmlns:m="http://schemas.openxmlformats.org/officeDocument/2006/math">
                    <m:r>
                      <a:rPr lang="en-US" altLang="zh-CN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1.11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≈87</a:t>
                </a:r>
              </a:p>
              <a:p>
                <a:r>
                  <a:rPr lang="zh-CN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⸫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BE=AB-AE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≈125-87 ≈38</a:t>
                </a:r>
              </a:p>
              <a:p>
                <a:r>
                  <a:rPr lang="zh-CN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⸫</a:t>
                </a:r>
                <a:r>
                  <a:rPr lang="en-US" altLang="zh-CN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DC=BE=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38</a:t>
                </a:r>
                <a:endParaRPr lang="zh-CN" altLang="en-US" sz="1600" dirty="0"/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2CC5A1FE-F1ED-41C5-B5EE-15E6300222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763" y="3824544"/>
                <a:ext cx="3648723" cy="1180580"/>
              </a:xfrm>
              <a:prstGeom prst="rect">
                <a:avLst/>
              </a:prstGeom>
              <a:blipFill>
                <a:blip r:embed="rId4"/>
                <a:stretch>
                  <a:fillRect l="-835" b="-56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文本框 32">
            <a:extLst>
              <a:ext uri="{FF2B5EF4-FFF2-40B4-BE49-F238E27FC236}">
                <a16:creationId xmlns:a16="http://schemas.microsoft.com/office/drawing/2014/main" id="{79A07264-5DA7-4361-880A-9D6A962FF863}"/>
              </a:ext>
            </a:extLst>
          </p:cNvPr>
          <p:cNvSpPr txBox="1"/>
          <p:nvPr/>
        </p:nvSpPr>
        <p:spPr>
          <a:xfrm>
            <a:off x="4367814" y="5048800"/>
            <a:ext cx="6312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答：甲建筑物的高度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约为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125m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，乙建筑物的高度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约为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38m.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1DE8CD36-C312-4DFC-BFC6-67FFF15D125A}"/>
              </a:ext>
            </a:extLst>
          </p:cNvPr>
          <p:cNvSpPr txBox="1"/>
          <p:nvPr/>
        </p:nvSpPr>
        <p:spPr>
          <a:xfrm>
            <a:off x="1585572" y="3570402"/>
            <a:ext cx="852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6A9ADA74-82A9-403B-B946-CAE198EA1A9B}"/>
              </a:ext>
            </a:extLst>
          </p:cNvPr>
          <p:cNvGrpSpPr/>
          <p:nvPr/>
        </p:nvGrpSpPr>
        <p:grpSpPr>
          <a:xfrm>
            <a:off x="1229833" y="3636334"/>
            <a:ext cx="1207794" cy="583498"/>
            <a:chOff x="1229833" y="3636334"/>
            <a:chExt cx="1207794" cy="583498"/>
          </a:xfrm>
        </p:grpSpPr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07960402-34D2-42FA-9B23-94F048A51F08}"/>
                </a:ext>
              </a:extLst>
            </p:cNvPr>
            <p:cNvCxnSpPr>
              <a:cxnSpLocks/>
            </p:cNvCxnSpPr>
            <p:nvPr/>
          </p:nvCxnSpPr>
          <p:spPr>
            <a:xfrm>
              <a:off x="2437627" y="3636335"/>
              <a:ext cx="0" cy="583497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>
              <a:extLst>
                <a:ext uri="{FF2B5EF4-FFF2-40B4-BE49-F238E27FC236}">
                  <a16:creationId xmlns:a16="http://schemas.microsoft.com/office/drawing/2014/main" id="{FBD37EF9-5569-44D5-AB71-B2BA7CE4E585}"/>
                </a:ext>
              </a:extLst>
            </p:cNvPr>
            <p:cNvCxnSpPr>
              <a:cxnSpLocks/>
            </p:cNvCxnSpPr>
            <p:nvPr/>
          </p:nvCxnSpPr>
          <p:spPr>
            <a:xfrm>
              <a:off x="1229833" y="3636334"/>
              <a:ext cx="0" cy="583497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488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9" grpId="0"/>
      <p:bldP spid="2070" grpId="0"/>
      <p:bldP spid="55" grpId="0"/>
      <p:bldP spid="2072" grpId="0"/>
      <p:bldP spid="58" grpId="0"/>
      <p:bldP spid="2077" grpId="0"/>
      <p:bldP spid="2078" grpId="0"/>
      <p:bldP spid="2079" grpId="0"/>
      <p:bldP spid="32" grpId="0"/>
      <p:bldP spid="3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F39DCFA-EB88-4B3A-83E6-01CA26637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15" y="271505"/>
            <a:ext cx="8957960" cy="3292310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81519C98-F0C8-490A-9BA6-60C8AA2D6764}"/>
              </a:ext>
            </a:extLst>
          </p:cNvPr>
          <p:cNvGrpSpPr/>
          <p:nvPr/>
        </p:nvGrpSpPr>
        <p:grpSpPr>
          <a:xfrm>
            <a:off x="7596554" y="1272661"/>
            <a:ext cx="2637692" cy="338554"/>
            <a:chOff x="7596554" y="1272661"/>
            <a:chExt cx="2637692" cy="338554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8CB4DDE6-EAE0-410D-923B-86F72F0103FD}"/>
                </a:ext>
              </a:extLst>
            </p:cNvPr>
            <p:cNvCxnSpPr/>
            <p:nvPr/>
          </p:nvCxnSpPr>
          <p:spPr>
            <a:xfrm>
              <a:off x="7596554" y="1441938"/>
              <a:ext cx="153572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66FF9AC-C6B0-4E3F-84A1-771F43762B42}"/>
                </a:ext>
              </a:extLst>
            </p:cNvPr>
            <p:cNvSpPr txBox="1"/>
            <p:nvPr/>
          </p:nvSpPr>
          <p:spPr>
            <a:xfrm>
              <a:off x="9132277" y="1272661"/>
              <a:ext cx="11019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D8B29F83-1426-48BE-81FA-B891EE993317}"/>
              </a:ext>
            </a:extLst>
          </p:cNvPr>
          <p:cNvSpPr txBox="1"/>
          <p:nvPr/>
        </p:nvSpPr>
        <p:spPr>
          <a:xfrm>
            <a:off x="8759862" y="764831"/>
            <a:ext cx="744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64°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DC932D6-F5DD-4A06-A019-871B122DE1CA}"/>
              </a:ext>
            </a:extLst>
          </p:cNvPr>
          <p:cNvSpPr txBox="1"/>
          <p:nvPr/>
        </p:nvSpPr>
        <p:spPr>
          <a:xfrm>
            <a:off x="8759861" y="2414500"/>
            <a:ext cx="744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45°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93744F8-A574-4438-8983-EA47AAD9A50F}"/>
              </a:ext>
            </a:extLst>
          </p:cNvPr>
          <p:cNvSpPr txBox="1"/>
          <p:nvPr/>
        </p:nvSpPr>
        <p:spPr>
          <a:xfrm>
            <a:off x="8132387" y="871019"/>
            <a:ext cx="14137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endParaRPr lang="zh-CN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72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图片 57">
            <a:extLst>
              <a:ext uri="{FF2B5EF4-FFF2-40B4-BE49-F238E27FC236}">
                <a16:creationId xmlns:a16="http://schemas.microsoft.com/office/drawing/2014/main" id="{052B8347-D394-4E52-B378-9941A8314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99" y="586154"/>
            <a:ext cx="9583694" cy="3337052"/>
          </a:xfrm>
          <a:prstGeom prst="rect">
            <a:avLst/>
          </a:prstGeom>
        </p:spPr>
      </p:pic>
      <p:grpSp>
        <p:nvGrpSpPr>
          <p:cNvPr id="65" name="组合 64">
            <a:extLst>
              <a:ext uri="{FF2B5EF4-FFF2-40B4-BE49-F238E27FC236}">
                <a16:creationId xmlns:a16="http://schemas.microsoft.com/office/drawing/2014/main" id="{FDF2231A-84F3-466D-BA38-F0B6C9CA95CE}"/>
              </a:ext>
            </a:extLst>
          </p:cNvPr>
          <p:cNvGrpSpPr/>
          <p:nvPr/>
        </p:nvGrpSpPr>
        <p:grpSpPr>
          <a:xfrm>
            <a:off x="7801970" y="1153236"/>
            <a:ext cx="1670274" cy="1426612"/>
            <a:chOff x="7801970" y="1153236"/>
            <a:chExt cx="1670274" cy="1426612"/>
          </a:xfrm>
        </p:grpSpPr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B517CAD1-DD38-4728-A84E-68087720367A}"/>
                </a:ext>
              </a:extLst>
            </p:cNvPr>
            <p:cNvCxnSpPr/>
            <p:nvPr/>
          </p:nvCxnSpPr>
          <p:spPr>
            <a:xfrm>
              <a:off x="8454788" y="1153236"/>
              <a:ext cx="0" cy="110546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F4366D0A-2188-4CFE-98ED-B877312C3892}"/>
                </a:ext>
              </a:extLst>
            </p:cNvPr>
            <p:cNvSpPr txBox="1"/>
            <p:nvPr/>
          </p:nvSpPr>
          <p:spPr>
            <a:xfrm>
              <a:off x="8311486" y="2210516"/>
              <a:ext cx="580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D3096C9F-7750-442A-BCB1-037AF8E59EA4}"/>
                </a:ext>
              </a:extLst>
            </p:cNvPr>
            <p:cNvSpPr txBox="1"/>
            <p:nvPr/>
          </p:nvSpPr>
          <p:spPr>
            <a:xfrm>
              <a:off x="8202304" y="1497210"/>
              <a:ext cx="327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zh-CN" alt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BDE6EA83-35C6-45EE-8461-E4803E1E12C7}"/>
                </a:ext>
              </a:extLst>
            </p:cNvPr>
            <p:cNvSpPr txBox="1"/>
            <p:nvPr/>
          </p:nvSpPr>
          <p:spPr>
            <a:xfrm>
              <a:off x="7801970" y="2144974"/>
              <a:ext cx="327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zh-CN" alt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4A285064-16BD-4D86-B056-C075EAED5B1D}"/>
                </a:ext>
              </a:extLst>
            </p:cNvPr>
            <p:cNvSpPr txBox="1"/>
            <p:nvPr/>
          </p:nvSpPr>
          <p:spPr>
            <a:xfrm>
              <a:off x="8830799" y="2210516"/>
              <a:ext cx="6414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63</a:t>
              </a:r>
              <a:r>
                <a:rPr lang="en-US" altLang="zh-CN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-x</a:t>
              </a:r>
              <a:endParaRPr lang="zh-CN" alt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976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C199803-336C-4901-AF6F-BB62DE027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367" y="970869"/>
            <a:ext cx="7782460" cy="315880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798986E-F289-4978-BE29-0A83973A9E53}"/>
              </a:ext>
            </a:extLst>
          </p:cNvPr>
          <p:cNvSpPr txBox="1"/>
          <p:nvPr/>
        </p:nvSpPr>
        <p:spPr>
          <a:xfrm>
            <a:off x="7996023" y="3101128"/>
            <a:ext cx="329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CN" altLang="en-US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0B76E1B-C3DC-4C89-81F3-B22C57C5065B}"/>
              </a:ext>
            </a:extLst>
          </p:cNvPr>
          <p:cNvGrpSpPr/>
          <p:nvPr/>
        </p:nvGrpSpPr>
        <p:grpSpPr>
          <a:xfrm>
            <a:off x="6390380" y="3053631"/>
            <a:ext cx="1698172" cy="786161"/>
            <a:chOff x="5837464" y="2638944"/>
            <a:chExt cx="1698172" cy="786161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506B988F-46B9-469E-BAF9-99FD2D053ACD}"/>
                </a:ext>
              </a:extLst>
            </p:cNvPr>
            <p:cNvCxnSpPr/>
            <p:nvPr/>
          </p:nvCxnSpPr>
          <p:spPr>
            <a:xfrm>
              <a:off x="5837464" y="2922814"/>
              <a:ext cx="16981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BC0E882-5D08-4476-884C-14E197EE1781}"/>
                </a:ext>
              </a:extLst>
            </p:cNvPr>
            <p:cNvSpPr txBox="1"/>
            <p:nvPr/>
          </p:nvSpPr>
          <p:spPr>
            <a:xfrm>
              <a:off x="6546135" y="3055773"/>
              <a:ext cx="5752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21</a:t>
              </a:r>
              <a:endPara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B5BF7B5-E104-40C7-B2CF-99707960CC07}"/>
                </a:ext>
              </a:extLst>
            </p:cNvPr>
            <p:cNvSpPr txBox="1"/>
            <p:nvPr/>
          </p:nvSpPr>
          <p:spPr>
            <a:xfrm>
              <a:off x="6492644" y="2638944"/>
              <a:ext cx="5752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21</a:t>
              </a:r>
              <a:endPara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62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F342B24-39F9-4382-BC55-1E1D2E36F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351" y="0"/>
            <a:ext cx="7556365" cy="5579082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2BD99246-18C0-4E88-976F-0C9F475C1C21}"/>
              </a:ext>
            </a:extLst>
          </p:cNvPr>
          <p:cNvGrpSpPr/>
          <p:nvPr/>
        </p:nvGrpSpPr>
        <p:grpSpPr>
          <a:xfrm>
            <a:off x="6645348" y="2420209"/>
            <a:ext cx="1754368" cy="1378123"/>
            <a:chOff x="6645348" y="2420209"/>
            <a:chExt cx="1754368" cy="1378123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F5C529E8-15FD-4AAD-95D4-5BFECE758D10}"/>
                </a:ext>
              </a:extLst>
            </p:cNvPr>
            <p:cNvSpPr txBox="1"/>
            <p:nvPr/>
          </p:nvSpPr>
          <p:spPr>
            <a:xfrm>
              <a:off x="6645348" y="3429000"/>
              <a:ext cx="16267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40       </a:t>
              </a:r>
              <a:r>
                <a:rPr lang="en-US" altLang="zh-CN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zh-CN" alt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44DFCB13-9554-452A-B31D-519B9F956194}"/>
                </a:ext>
              </a:extLst>
            </p:cNvPr>
            <p:cNvSpPr txBox="1"/>
            <p:nvPr/>
          </p:nvSpPr>
          <p:spPr>
            <a:xfrm>
              <a:off x="7680245" y="2420209"/>
              <a:ext cx="719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3.3 </a:t>
              </a:r>
              <a:r>
                <a:rPr lang="en-US" altLang="zh-CN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zh-CN" alt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721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7474431-4D2B-40E4-B3F9-8AB66F899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30" y="308033"/>
            <a:ext cx="7648679" cy="473114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D739C7C-DB4D-40B9-AAE0-406AD8298247}"/>
              </a:ext>
            </a:extLst>
          </p:cNvPr>
          <p:cNvSpPr/>
          <p:nvPr/>
        </p:nvSpPr>
        <p:spPr>
          <a:xfrm>
            <a:off x="2410691" y="147782"/>
            <a:ext cx="86267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355"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此题主要考查了一次函数的应用，分段函数，就是要根据自变量在不同的取值范围函数的关系不一样，需要分段进行讨论，分别进行计算，根据函数关系式可以已知自变量的值求函数值</a:t>
            </a:r>
            <a:r>
              <a:rPr lang="zh-CN" altLang="en-US" sz="1400" kern="10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（范围）</a:t>
            </a:r>
            <a:r>
              <a:rPr lang="zh-CN" altLang="zh-CN" sz="1400" kern="10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，也可以已知函数值求相应的自变量的值</a:t>
            </a:r>
            <a:r>
              <a:rPr lang="zh-CN" altLang="en-US" sz="1400" kern="10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（范围）</a:t>
            </a:r>
            <a:r>
              <a:rPr lang="zh-CN" altLang="zh-CN" sz="1400" kern="10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9B8A7F1-4AFB-4542-AD6B-57C93AFA06AB}"/>
                  </a:ext>
                </a:extLst>
              </p:cNvPr>
              <p:cNvSpPr txBox="1"/>
              <p:nvPr/>
            </p:nvSpPr>
            <p:spPr>
              <a:xfrm>
                <a:off x="4276439" y="2817091"/>
                <a:ext cx="96058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100+5</a:t>
                </a:r>
                <a14:m>
                  <m:oMath xmlns:m="http://schemas.openxmlformats.org/officeDocument/2006/math">
                    <m:r>
                      <a:rPr lang="en-US" altLang="zh-CN" sz="14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CN" sz="1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20=200</a:t>
                </a:r>
                <a:endParaRPr lang="zh-CN" altLang="en-US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9B8A7F1-4AFB-4542-AD6B-57C93AFA06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6439" y="2817091"/>
                <a:ext cx="960581" cy="523220"/>
              </a:xfrm>
              <a:prstGeom prst="rect">
                <a:avLst/>
              </a:prstGeom>
              <a:blipFill>
                <a:blip r:embed="rId3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F512D25-0081-4BB7-A125-5D88B7BC33C5}"/>
                  </a:ext>
                </a:extLst>
              </p:cNvPr>
              <p:cNvSpPr txBox="1"/>
              <p:nvPr/>
            </p:nvSpPr>
            <p:spPr>
              <a:xfrm>
                <a:off x="4442688" y="3639128"/>
                <a:ext cx="6003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14:m>
                  <m:oMath xmlns:m="http://schemas.openxmlformats.org/officeDocument/2006/math">
                    <m:r>
                      <a:rPr lang="en-US" altLang="zh-CN" sz="14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CN" sz="1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</a:t>
                </a:r>
              </a:p>
              <a:p>
                <a:pPr algn="ctr"/>
                <a:r>
                  <a:rPr lang="en-US" altLang="zh-CN" sz="1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=180</a:t>
                </a:r>
                <a:endParaRPr lang="zh-CN" altLang="en-US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F512D25-0081-4BB7-A125-5D88B7BC3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688" y="3639128"/>
                <a:ext cx="600362" cy="523220"/>
              </a:xfrm>
              <a:prstGeom prst="rect">
                <a:avLst/>
              </a:prstGeom>
              <a:blipFill>
                <a:blip r:embed="rId4"/>
                <a:stretch>
                  <a:fillRect l="-1020" t="-2326" b="-104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85E25520-DAF0-4D3B-B958-DF4DACB862C2}"/>
              </a:ext>
            </a:extLst>
          </p:cNvPr>
          <p:cNvSpPr txBox="1"/>
          <p:nvPr/>
        </p:nvSpPr>
        <p:spPr>
          <a:xfrm>
            <a:off x="6096000" y="2909423"/>
            <a:ext cx="1246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+100</a:t>
            </a:r>
            <a:endParaRPr lang="zh-CN" altLang="en-US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0D2F1C5-C0C4-4D6D-93B1-AC3D2FE01866}"/>
              </a:ext>
            </a:extLst>
          </p:cNvPr>
          <p:cNvSpPr txBox="1"/>
          <p:nvPr/>
        </p:nvSpPr>
        <p:spPr>
          <a:xfrm>
            <a:off x="6243778" y="3703780"/>
            <a:ext cx="674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sz="1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43264AA-9238-4F05-9192-7349C8AC3ACD}"/>
              </a:ext>
            </a:extLst>
          </p:cNvPr>
          <p:cNvSpPr txBox="1"/>
          <p:nvPr/>
        </p:nvSpPr>
        <p:spPr>
          <a:xfrm>
            <a:off x="7342910" y="1553128"/>
            <a:ext cx="3426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Ⅱ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）方式一：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+100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=270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，解得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=34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方式二：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=270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，解得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=30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∵34&gt;30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∴小明选择方式一游泳次数比较多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zh-CN" altLang="en-US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56D6345-379E-4DB9-9AEF-DCE177F41A92}"/>
              </a:ext>
            </a:extLst>
          </p:cNvPr>
          <p:cNvSpPr/>
          <p:nvPr/>
        </p:nvSpPr>
        <p:spPr>
          <a:xfrm>
            <a:off x="7232078" y="2930618"/>
            <a:ext cx="6096000" cy="26368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Ⅲ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）设方式一与方式二的总费用的差为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则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=(5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+100)-9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，即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=-4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+100.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当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时，即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+100=0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，解得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=25.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∴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=25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时，小明选择这两种方式一样合算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∵-4&lt;0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∴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随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的增大而减小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∴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20&lt;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&lt;25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时，有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&gt;0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，小明选择方式二更合算；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当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x&gt;25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时，有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y&lt;0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，小明选择方式一更合算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182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71AA443-4DB3-4E95-B23E-3F4A490F5126}"/>
              </a:ext>
            </a:extLst>
          </p:cNvPr>
          <p:cNvSpPr/>
          <p:nvPr/>
        </p:nvSpPr>
        <p:spPr>
          <a:xfrm>
            <a:off x="1031233" y="530631"/>
            <a:ext cx="100448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Ⅱ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Ⅲ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）画图法（优点更加直观的反应自变量取值范围内函数值的大小关系）</a:t>
            </a:r>
            <a:endParaRPr lang="zh-CN" altLang="en-US" sz="1600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1584987-1A43-41A5-B04A-5590D3A4508A}"/>
              </a:ext>
            </a:extLst>
          </p:cNvPr>
          <p:cNvGrpSpPr/>
          <p:nvPr/>
        </p:nvGrpSpPr>
        <p:grpSpPr>
          <a:xfrm>
            <a:off x="1436914" y="1122252"/>
            <a:ext cx="3637503" cy="3198539"/>
            <a:chOff x="1436914" y="1122252"/>
            <a:chExt cx="3637503" cy="3198539"/>
          </a:xfrm>
        </p:grpSpPr>
        <p:cxnSp>
          <p:nvCxnSpPr>
            <p:cNvPr id="6" name="直接箭头连接符 5">
              <a:extLst>
                <a:ext uri="{FF2B5EF4-FFF2-40B4-BE49-F238E27FC236}">
                  <a16:creationId xmlns:a16="http://schemas.microsoft.com/office/drawing/2014/main" id="{E8833F21-2D54-42EE-96FC-4FFE30159B76}"/>
                </a:ext>
              </a:extLst>
            </p:cNvPr>
            <p:cNvCxnSpPr/>
            <p:nvPr/>
          </p:nvCxnSpPr>
          <p:spPr>
            <a:xfrm>
              <a:off x="1436914" y="3657600"/>
              <a:ext cx="333605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箭头连接符 7">
              <a:extLst>
                <a:ext uri="{FF2B5EF4-FFF2-40B4-BE49-F238E27FC236}">
                  <a16:creationId xmlns:a16="http://schemas.microsoft.com/office/drawing/2014/main" id="{536D3D07-BBBB-4E00-9F1A-F8832E997C58}"/>
                </a:ext>
              </a:extLst>
            </p:cNvPr>
            <p:cNvCxnSpPr/>
            <p:nvPr/>
          </p:nvCxnSpPr>
          <p:spPr>
            <a:xfrm flipV="1">
              <a:off x="1979525" y="1276141"/>
              <a:ext cx="0" cy="30446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77E365B-8C9C-48A1-9D1B-03B35B3B8CAB}"/>
                </a:ext>
              </a:extLst>
            </p:cNvPr>
            <p:cNvSpPr txBox="1"/>
            <p:nvPr/>
          </p:nvSpPr>
          <p:spPr>
            <a:xfrm>
              <a:off x="4772966" y="3503711"/>
              <a:ext cx="3014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zh-CN" altLang="en-US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6F91535-79A2-46A0-AFD6-1F55AC12B959}"/>
                </a:ext>
              </a:extLst>
            </p:cNvPr>
            <p:cNvSpPr txBox="1"/>
            <p:nvPr/>
          </p:nvSpPr>
          <p:spPr>
            <a:xfrm>
              <a:off x="1750087" y="1122252"/>
              <a:ext cx="3014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zh-CN" altLang="en-US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03A5A68-26D4-4919-B5B6-8432ECC08929}"/>
                </a:ext>
              </a:extLst>
            </p:cNvPr>
            <p:cNvSpPr txBox="1"/>
            <p:nvPr/>
          </p:nvSpPr>
          <p:spPr>
            <a:xfrm>
              <a:off x="1718270" y="3630898"/>
              <a:ext cx="261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zh-CN" altLang="en-US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57FD42DF-F8D1-4632-B390-57D5A8518A40}"/>
              </a:ext>
            </a:extLst>
          </p:cNvPr>
          <p:cNvSpPr txBox="1"/>
          <p:nvPr/>
        </p:nvSpPr>
        <p:spPr>
          <a:xfrm>
            <a:off x="4679779" y="1122251"/>
            <a:ext cx="2613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构造函数：令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+100   (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&gt;0)</a:t>
            </a:r>
            <a:endParaRPr lang="zh-CN" altLang="en-US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A264DEBE-F459-4DB1-836F-83892FB83589}"/>
              </a:ext>
            </a:extLst>
          </p:cNvPr>
          <p:cNvGrpSpPr/>
          <p:nvPr/>
        </p:nvGrpSpPr>
        <p:grpSpPr>
          <a:xfrm>
            <a:off x="7370475" y="907795"/>
            <a:ext cx="1848897" cy="727870"/>
            <a:chOff x="7405635" y="899963"/>
            <a:chExt cx="1848897" cy="727870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43563F8-09E9-4ECA-B075-A844F89E0D06}"/>
                </a:ext>
              </a:extLst>
            </p:cNvPr>
            <p:cNvCxnSpPr/>
            <p:nvPr/>
          </p:nvCxnSpPr>
          <p:spPr>
            <a:xfrm>
              <a:off x="7405635" y="1276141"/>
              <a:ext cx="184889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E9FC550B-5117-4594-9C44-0648D0087BDA}"/>
                </a:ext>
              </a:extLst>
            </p:cNvPr>
            <p:cNvCxnSpPr/>
            <p:nvPr/>
          </p:nvCxnSpPr>
          <p:spPr>
            <a:xfrm>
              <a:off x="7877908" y="899963"/>
              <a:ext cx="0" cy="7278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45654FA-8AEF-4D2F-AA71-FB056A1E06EB}"/>
                </a:ext>
              </a:extLst>
            </p:cNvPr>
            <p:cNvSpPr txBox="1"/>
            <p:nvPr/>
          </p:nvSpPr>
          <p:spPr>
            <a:xfrm>
              <a:off x="7511136" y="1012354"/>
              <a:ext cx="3014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zh-CN" altLang="en-US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CBA1DBF-0896-4DD6-BE60-DBBA71EE1B3D}"/>
                </a:ext>
              </a:extLst>
            </p:cNvPr>
            <p:cNvSpPr txBox="1"/>
            <p:nvPr/>
          </p:nvSpPr>
          <p:spPr>
            <a:xfrm>
              <a:off x="7509481" y="1234460"/>
              <a:ext cx="3014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zh-CN" altLang="en-US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E2F7617-49BF-4CA3-B980-5CC1C27CD2EB}"/>
                </a:ext>
              </a:extLst>
            </p:cNvPr>
            <p:cNvSpPr txBox="1"/>
            <p:nvPr/>
          </p:nvSpPr>
          <p:spPr>
            <a:xfrm>
              <a:off x="7961657" y="976217"/>
              <a:ext cx="3818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FC881612-62FF-4284-84C8-F573F9CB1807}"/>
                </a:ext>
              </a:extLst>
            </p:cNvPr>
            <p:cNvSpPr txBox="1"/>
            <p:nvPr/>
          </p:nvSpPr>
          <p:spPr>
            <a:xfrm>
              <a:off x="7894687" y="1264602"/>
              <a:ext cx="4739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C6828C0-A298-4301-927C-1FDABF41D284}"/>
                </a:ext>
              </a:extLst>
            </p:cNvPr>
            <p:cNvSpPr txBox="1"/>
            <p:nvPr/>
          </p:nvSpPr>
          <p:spPr>
            <a:xfrm>
              <a:off x="8601404" y="989523"/>
              <a:ext cx="3818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583172F7-8586-428C-B4C8-D706838D6087}"/>
                </a:ext>
              </a:extLst>
            </p:cNvPr>
            <p:cNvSpPr txBox="1"/>
            <p:nvPr/>
          </p:nvSpPr>
          <p:spPr>
            <a:xfrm>
              <a:off x="8532734" y="1270372"/>
              <a:ext cx="4739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  <a:endPara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4" name="椭圆 43">
            <a:extLst>
              <a:ext uri="{FF2B5EF4-FFF2-40B4-BE49-F238E27FC236}">
                <a16:creationId xmlns:a16="http://schemas.microsoft.com/office/drawing/2014/main" id="{4536B405-4ACA-4EA1-A904-6DDF80B15765}"/>
              </a:ext>
            </a:extLst>
          </p:cNvPr>
          <p:cNvSpPr/>
          <p:nvPr/>
        </p:nvSpPr>
        <p:spPr>
          <a:xfrm>
            <a:off x="1956158" y="3150194"/>
            <a:ext cx="45719" cy="45719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E1685229-E619-4EC6-9D16-D2A895DF3246}"/>
              </a:ext>
            </a:extLst>
          </p:cNvPr>
          <p:cNvSpPr/>
          <p:nvPr/>
        </p:nvSpPr>
        <p:spPr>
          <a:xfrm>
            <a:off x="2212663" y="2906520"/>
            <a:ext cx="45719" cy="45719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FF5A645-F22D-408E-AB0C-E4278D3A64A1}"/>
              </a:ext>
            </a:extLst>
          </p:cNvPr>
          <p:cNvGrpSpPr/>
          <p:nvPr/>
        </p:nvGrpSpPr>
        <p:grpSpPr>
          <a:xfrm>
            <a:off x="1607215" y="1984854"/>
            <a:ext cx="2226719" cy="1907654"/>
            <a:chOff x="1607215" y="1984854"/>
            <a:chExt cx="2226719" cy="1907654"/>
          </a:xfrm>
        </p:grpSpPr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8B840203-CDD4-4377-AC20-5E77EB455636}"/>
                </a:ext>
              </a:extLst>
            </p:cNvPr>
            <p:cNvSpPr/>
            <p:nvPr/>
          </p:nvSpPr>
          <p:spPr>
            <a:xfrm>
              <a:off x="1961846" y="3386623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D61E6466-0A0C-4163-9652-DFCD4FB56ABE}"/>
                </a:ext>
              </a:extLst>
            </p:cNvPr>
            <p:cNvSpPr/>
            <p:nvPr/>
          </p:nvSpPr>
          <p:spPr>
            <a:xfrm>
              <a:off x="1954251" y="3143822"/>
              <a:ext cx="45719" cy="457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BBEADD34-7532-464C-8DFB-7A8A1A12E9B3}"/>
                </a:ext>
              </a:extLst>
            </p:cNvPr>
            <p:cNvSpPr/>
            <p:nvPr/>
          </p:nvSpPr>
          <p:spPr>
            <a:xfrm>
              <a:off x="1958261" y="2902495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4561FBCF-3B6B-477A-8399-49A2339449EF}"/>
                </a:ext>
              </a:extLst>
            </p:cNvPr>
            <p:cNvSpPr/>
            <p:nvPr/>
          </p:nvSpPr>
          <p:spPr>
            <a:xfrm>
              <a:off x="1954250" y="2658957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1B7B1948-EDBA-4F1D-B610-A04CCF54F498}"/>
                </a:ext>
              </a:extLst>
            </p:cNvPr>
            <p:cNvSpPr/>
            <p:nvPr/>
          </p:nvSpPr>
          <p:spPr>
            <a:xfrm>
              <a:off x="1961845" y="2415419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B34145BE-2FC6-4096-8A44-E8FD3B179F4F}"/>
                </a:ext>
              </a:extLst>
            </p:cNvPr>
            <p:cNvSpPr/>
            <p:nvPr/>
          </p:nvSpPr>
          <p:spPr>
            <a:xfrm>
              <a:off x="1957754" y="2171144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31CAC2E6-F702-4795-B24C-CE035F010410}"/>
                </a:ext>
              </a:extLst>
            </p:cNvPr>
            <p:cNvSpPr/>
            <p:nvPr/>
          </p:nvSpPr>
          <p:spPr>
            <a:xfrm>
              <a:off x="2217920" y="3638857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C8851569-0D9E-4F16-977A-E9AA4677E72B}"/>
                </a:ext>
              </a:extLst>
            </p:cNvPr>
            <p:cNvSpPr/>
            <p:nvPr/>
          </p:nvSpPr>
          <p:spPr>
            <a:xfrm>
              <a:off x="2476022" y="3636002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0EE4AEC6-7860-4703-A7ED-0B57D68E0C8A}"/>
                </a:ext>
              </a:extLst>
            </p:cNvPr>
            <p:cNvSpPr/>
            <p:nvPr/>
          </p:nvSpPr>
          <p:spPr>
            <a:xfrm>
              <a:off x="2734124" y="3630898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C74262CA-07CD-4799-8838-D95E9C2653EB}"/>
                </a:ext>
              </a:extLst>
            </p:cNvPr>
            <p:cNvSpPr/>
            <p:nvPr/>
          </p:nvSpPr>
          <p:spPr>
            <a:xfrm>
              <a:off x="2973103" y="3634862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12127485-0F72-4ACE-9D28-44D29E175746}"/>
                </a:ext>
              </a:extLst>
            </p:cNvPr>
            <p:cNvSpPr/>
            <p:nvPr/>
          </p:nvSpPr>
          <p:spPr>
            <a:xfrm>
              <a:off x="3217542" y="3630898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B4F09115-AE93-4F68-9B32-32536A4E020F}"/>
                </a:ext>
              </a:extLst>
            </p:cNvPr>
            <p:cNvSpPr txBox="1"/>
            <p:nvPr/>
          </p:nvSpPr>
          <p:spPr>
            <a:xfrm>
              <a:off x="1607215" y="1984854"/>
              <a:ext cx="534692" cy="1585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300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200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  <a:endParaRPr lang="zh-CN" altLang="en-US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D01BA175-CD9F-4BE7-88DB-4CFF6801DC49}"/>
                </a:ext>
              </a:extLst>
            </p:cNvPr>
            <p:cNvSpPr txBox="1"/>
            <p:nvPr/>
          </p:nvSpPr>
          <p:spPr>
            <a:xfrm>
              <a:off x="2075281" y="3630898"/>
              <a:ext cx="17586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10   20    30   40   50</a:t>
              </a:r>
              <a:endParaRPr lang="zh-CN" altLang="en-US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" name="椭圆 49">
            <a:extLst>
              <a:ext uri="{FF2B5EF4-FFF2-40B4-BE49-F238E27FC236}">
                <a16:creationId xmlns:a16="http://schemas.microsoft.com/office/drawing/2014/main" id="{FAEBFBAA-2754-4A14-B8C4-9F5D71544C7F}"/>
              </a:ext>
            </a:extLst>
          </p:cNvPr>
          <p:cNvSpPr/>
          <p:nvPr/>
        </p:nvSpPr>
        <p:spPr>
          <a:xfrm>
            <a:off x="1955054" y="3629786"/>
            <a:ext cx="45719" cy="45719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B0F76D01-6368-4D73-A38D-4E8184CB1397}"/>
              </a:ext>
            </a:extLst>
          </p:cNvPr>
          <p:cNvSpPr/>
          <p:nvPr/>
        </p:nvSpPr>
        <p:spPr>
          <a:xfrm>
            <a:off x="2229051" y="3190040"/>
            <a:ext cx="45719" cy="45719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AD45D0EC-5D15-45AD-9B14-F62E3E6262D4}"/>
              </a:ext>
            </a:extLst>
          </p:cNvPr>
          <p:cNvCxnSpPr/>
          <p:nvPr/>
        </p:nvCxnSpPr>
        <p:spPr>
          <a:xfrm flipV="1">
            <a:off x="1961845" y="1283994"/>
            <a:ext cx="2176889" cy="18662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00FD5129-7F70-40FF-BE95-BF302935B951}"/>
              </a:ext>
            </a:extLst>
          </p:cNvPr>
          <p:cNvGrpSpPr/>
          <p:nvPr/>
        </p:nvGrpSpPr>
        <p:grpSpPr>
          <a:xfrm>
            <a:off x="1983617" y="2567353"/>
            <a:ext cx="645281" cy="1094363"/>
            <a:chOff x="1983617" y="2567353"/>
            <a:chExt cx="645281" cy="1094363"/>
          </a:xfrm>
        </p:grpSpPr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D8B33D2B-B5C0-435A-815E-EEDBD4690E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8898" y="2567353"/>
              <a:ext cx="0" cy="1094363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6606F2F8-9708-4B5B-AF0E-57EB1B3BEFCF}"/>
                </a:ext>
              </a:extLst>
            </p:cNvPr>
            <p:cNvCxnSpPr/>
            <p:nvPr/>
          </p:nvCxnSpPr>
          <p:spPr>
            <a:xfrm flipH="1">
              <a:off x="1983617" y="2567353"/>
              <a:ext cx="645281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文本框 61">
            <a:extLst>
              <a:ext uri="{FF2B5EF4-FFF2-40B4-BE49-F238E27FC236}">
                <a16:creationId xmlns:a16="http://schemas.microsoft.com/office/drawing/2014/main" id="{008BE858-91C8-4F5D-9427-368092C738AF}"/>
              </a:ext>
            </a:extLst>
          </p:cNvPr>
          <p:cNvSpPr txBox="1"/>
          <p:nvPr/>
        </p:nvSpPr>
        <p:spPr>
          <a:xfrm>
            <a:off x="2468132" y="3582328"/>
            <a:ext cx="3871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CN" altLang="en-US" sz="11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3938DEAC-E3AF-4454-8AC1-C4CFEE47F706}"/>
              </a:ext>
            </a:extLst>
          </p:cNvPr>
          <p:cNvSpPr txBox="1"/>
          <p:nvPr/>
        </p:nvSpPr>
        <p:spPr>
          <a:xfrm>
            <a:off x="1674324" y="2429774"/>
            <a:ext cx="4464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</a:t>
            </a:r>
            <a:endParaRPr lang="zh-CN" altLang="en-US" sz="11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563B0399-FD02-4820-A61D-5E0FE8D5AA10}"/>
              </a:ext>
            </a:extLst>
          </p:cNvPr>
          <p:cNvSpPr txBox="1"/>
          <p:nvPr/>
        </p:nvSpPr>
        <p:spPr>
          <a:xfrm>
            <a:off x="1975434" y="3185380"/>
            <a:ext cx="6306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(10,90)</a:t>
            </a:r>
            <a:endParaRPr lang="zh-CN" altLang="en-US" sz="11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BBFA7F65-41BC-4704-8FA9-910285FE3F8E}"/>
              </a:ext>
            </a:extLst>
          </p:cNvPr>
          <p:cNvSpPr txBox="1"/>
          <p:nvPr/>
        </p:nvSpPr>
        <p:spPr>
          <a:xfrm>
            <a:off x="1907167" y="2887292"/>
            <a:ext cx="6306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(10,150)</a:t>
            </a:r>
            <a:endParaRPr lang="zh-CN" altLang="en-US" sz="11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AC9B3EFA-0962-40D8-A942-F3FB1C98827C}"/>
              </a:ext>
            </a:extLst>
          </p:cNvPr>
          <p:cNvSpPr txBox="1"/>
          <p:nvPr/>
        </p:nvSpPr>
        <p:spPr>
          <a:xfrm>
            <a:off x="4682520" y="2075519"/>
            <a:ext cx="2613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构造函数：令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=9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&gt;0)</a:t>
            </a:r>
            <a:endParaRPr lang="zh-CN" altLang="en-US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733FD8D9-5811-4806-B4C1-AAAE7C20D878}"/>
              </a:ext>
            </a:extLst>
          </p:cNvPr>
          <p:cNvCxnSpPr>
            <a:cxnSpLocks/>
            <a:stCxn id="50" idx="7"/>
          </p:cNvCxnSpPr>
          <p:nvPr/>
        </p:nvCxnSpPr>
        <p:spPr>
          <a:xfrm flipV="1">
            <a:off x="1994078" y="1053852"/>
            <a:ext cx="1535031" cy="258262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椭圆 51">
            <a:extLst>
              <a:ext uri="{FF2B5EF4-FFF2-40B4-BE49-F238E27FC236}">
                <a16:creationId xmlns:a16="http://schemas.microsoft.com/office/drawing/2014/main" id="{E908D1DB-3A7F-4128-837B-CA44808E28DA}"/>
              </a:ext>
            </a:extLst>
          </p:cNvPr>
          <p:cNvSpPr/>
          <p:nvPr/>
        </p:nvSpPr>
        <p:spPr>
          <a:xfrm>
            <a:off x="2607189" y="2544400"/>
            <a:ext cx="45719" cy="45719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7E32870B-BAFE-4E00-AB8C-98676C5EE280}"/>
              </a:ext>
            </a:extLst>
          </p:cNvPr>
          <p:cNvGrpSpPr/>
          <p:nvPr/>
        </p:nvGrpSpPr>
        <p:grpSpPr>
          <a:xfrm>
            <a:off x="7357067" y="1855962"/>
            <a:ext cx="1848897" cy="727870"/>
            <a:chOff x="7405635" y="899963"/>
            <a:chExt cx="1848897" cy="727870"/>
          </a:xfrm>
        </p:grpSpPr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id="{90F65083-113C-4F4F-9D3A-241A0CEF663F}"/>
                </a:ext>
              </a:extLst>
            </p:cNvPr>
            <p:cNvCxnSpPr/>
            <p:nvPr/>
          </p:nvCxnSpPr>
          <p:spPr>
            <a:xfrm>
              <a:off x="7405635" y="1276141"/>
              <a:ext cx="184889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>
              <a:extLst>
                <a:ext uri="{FF2B5EF4-FFF2-40B4-BE49-F238E27FC236}">
                  <a16:creationId xmlns:a16="http://schemas.microsoft.com/office/drawing/2014/main" id="{2BD8B1B4-75B6-49C4-A973-D9445B51EB7B}"/>
                </a:ext>
              </a:extLst>
            </p:cNvPr>
            <p:cNvCxnSpPr/>
            <p:nvPr/>
          </p:nvCxnSpPr>
          <p:spPr>
            <a:xfrm>
              <a:off x="7877908" y="899963"/>
              <a:ext cx="0" cy="7278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0357509E-BBE8-47B1-BFC0-3701795B1783}"/>
                </a:ext>
              </a:extLst>
            </p:cNvPr>
            <p:cNvSpPr txBox="1"/>
            <p:nvPr/>
          </p:nvSpPr>
          <p:spPr>
            <a:xfrm>
              <a:off x="7511136" y="1012354"/>
              <a:ext cx="3014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zh-CN" altLang="en-US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455C632F-E8A0-4AD8-8E79-6ED5A7CDEC54}"/>
                </a:ext>
              </a:extLst>
            </p:cNvPr>
            <p:cNvSpPr txBox="1"/>
            <p:nvPr/>
          </p:nvSpPr>
          <p:spPr>
            <a:xfrm>
              <a:off x="7509481" y="1234460"/>
              <a:ext cx="3014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zh-CN" altLang="en-US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21E43C44-3527-4513-ACE3-46AB7C269823}"/>
                </a:ext>
              </a:extLst>
            </p:cNvPr>
            <p:cNvSpPr txBox="1"/>
            <p:nvPr/>
          </p:nvSpPr>
          <p:spPr>
            <a:xfrm>
              <a:off x="7961657" y="976217"/>
              <a:ext cx="3818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A11DDDF7-0D44-46A8-A45C-8A7DDDD33938}"/>
                </a:ext>
              </a:extLst>
            </p:cNvPr>
            <p:cNvSpPr txBox="1"/>
            <p:nvPr/>
          </p:nvSpPr>
          <p:spPr>
            <a:xfrm>
              <a:off x="7878645" y="1264602"/>
              <a:ext cx="4739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0</a:t>
              </a:r>
              <a:endPara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2C1DFB97-75A3-48A3-9A79-FDE64D32C21F}"/>
                </a:ext>
              </a:extLst>
            </p:cNvPr>
            <p:cNvSpPr txBox="1"/>
            <p:nvPr/>
          </p:nvSpPr>
          <p:spPr>
            <a:xfrm>
              <a:off x="8601404" y="989523"/>
              <a:ext cx="3818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C4052FF0-A8BA-40DB-B56F-69CD3AF2EA74}"/>
                </a:ext>
              </a:extLst>
            </p:cNvPr>
            <p:cNvSpPr txBox="1"/>
            <p:nvPr/>
          </p:nvSpPr>
          <p:spPr>
            <a:xfrm>
              <a:off x="8524713" y="1270372"/>
              <a:ext cx="4739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90 </a:t>
              </a:r>
              <a:endPara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2" name="文本框 81">
            <a:extLst>
              <a:ext uri="{FF2B5EF4-FFF2-40B4-BE49-F238E27FC236}">
                <a16:creationId xmlns:a16="http://schemas.microsoft.com/office/drawing/2014/main" id="{A032124B-436E-47A7-AFDB-19485307FB94}"/>
              </a:ext>
            </a:extLst>
          </p:cNvPr>
          <p:cNvSpPr txBox="1"/>
          <p:nvPr/>
        </p:nvSpPr>
        <p:spPr>
          <a:xfrm>
            <a:off x="3638625" y="1570198"/>
            <a:ext cx="1159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+100</a:t>
            </a:r>
            <a:endParaRPr lang="zh-CN" altLang="en-US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247BF658-0141-4E29-A194-8B3370346F7B}"/>
              </a:ext>
            </a:extLst>
          </p:cNvPr>
          <p:cNvSpPr txBox="1"/>
          <p:nvPr/>
        </p:nvSpPr>
        <p:spPr>
          <a:xfrm>
            <a:off x="2864494" y="1026518"/>
            <a:ext cx="630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=9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3C2EDEDA-2283-4D70-882D-6C6FC771927B}"/>
              </a:ext>
            </a:extLst>
          </p:cNvPr>
          <p:cNvSpPr/>
          <p:nvPr/>
        </p:nvSpPr>
        <p:spPr>
          <a:xfrm>
            <a:off x="4417146" y="2922922"/>
            <a:ext cx="4988320" cy="69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Ⅱ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）如图，当函数值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y=270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</a:t>
            </a:r>
            <a:r>
              <a:rPr lang="en-US" altLang="zh-CN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对应的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值分别是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en-US" altLang="zh-CN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故有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，∴小明选择方式一游泳次数比较多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38B354B5-569D-4209-8BCB-0089402F25FE}"/>
              </a:ext>
            </a:extLst>
          </p:cNvPr>
          <p:cNvSpPr txBox="1"/>
          <p:nvPr/>
        </p:nvSpPr>
        <p:spPr>
          <a:xfrm>
            <a:off x="1636876" y="2181413"/>
            <a:ext cx="6306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270</a:t>
            </a:r>
            <a:endParaRPr lang="zh-CN" altLang="en-US" sz="11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id="{ACAC51E6-8495-423A-BD45-77623A1D7624}"/>
              </a:ext>
            </a:extLst>
          </p:cNvPr>
          <p:cNvCxnSpPr>
            <a:cxnSpLocks/>
          </p:cNvCxnSpPr>
          <p:nvPr/>
        </p:nvCxnSpPr>
        <p:spPr>
          <a:xfrm flipV="1">
            <a:off x="1976923" y="2341043"/>
            <a:ext cx="937414" cy="2678"/>
          </a:xfrm>
          <a:prstGeom prst="line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椭圆 96">
            <a:extLst>
              <a:ext uri="{FF2B5EF4-FFF2-40B4-BE49-F238E27FC236}">
                <a16:creationId xmlns:a16="http://schemas.microsoft.com/office/drawing/2014/main" id="{EB170328-8A4F-491C-80E5-CC2D79154DAE}"/>
              </a:ext>
            </a:extLst>
          </p:cNvPr>
          <p:cNvSpPr/>
          <p:nvPr/>
        </p:nvSpPr>
        <p:spPr>
          <a:xfrm>
            <a:off x="2883784" y="2316031"/>
            <a:ext cx="45719" cy="4571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A51AC11A-8E16-48A7-A8F6-C7A0EE04512C}"/>
              </a:ext>
            </a:extLst>
          </p:cNvPr>
          <p:cNvSpPr/>
          <p:nvPr/>
        </p:nvSpPr>
        <p:spPr>
          <a:xfrm>
            <a:off x="2744207" y="2315904"/>
            <a:ext cx="45719" cy="4571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cxnSp>
        <p:nvCxnSpPr>
          <p:cNvPr id="99" name="直接连接符 98">
            <a:extLst>
              <a:ext uri="{FF2B5EF4-FFF2-40B4-BE49-F238E27FC236}">
                <a16:creationId xmlns:a16="http://schemas.microsoft.com/office/drawing/2014/main" id="{C7A42A84-082C-4D05-A745-0C85A58F7B5B}"/>
              </a:ext>
            </a:extLst>
          </p:cNvPr>
          <p:cNvCxnSpPr>
            <a:cxnSpLocks/>
            <a:stCxn id="53" idx="0"/>
          </p:cNvCxnSpPr>
          <p:nvPr/>
        </p:nvCxnSpPr>
        <p:spPr>
          <a:xfrm>
            <a:off x="2767067" y="2315904"/>
            <a:ext cx="4470" cy="1313882"/>
          </a:xfrm>
          <a:prstGeom prst="line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文本框 103">
            <a:extLst>
              <a:ext uri="{FF2B5EF4-FFF2-40B4-BE49-F238E27FC236}">
                <a16:creationId xmlns:a16="http://schemas.microsoft.com/office/drawing/2014/main" id="{578DCE37-8A27-48E1-8BE8-7A3384F91F6C}"/>
              </a:ext>
            </a:extLst>
          </p:cNvPr>
          <p:cNvSpPr txBox="1"/>
          <p:nvPr/>
        </p:nvSpPr>
        <p:spPr>
          <a:xfrm>
            <a:off x="2600898" y="3237446"/>
            <a:ext cx="466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aseline="-25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4501B3DF-57C0-414F-8633-2F14A1B056D2}"/>
              </a:ext>
            </a:extLst>
          </p:cNvPr>
          <p:cNvSpPr txBox="1"/>
          <p:nvPr/>
        </p:nvSpPr>
        <p:spPr>
          <a:xfrm>
            <a:off x="2844820" y="3236828"/>
            <a:ext cx="466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aseline="-25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7" name="直接连接符 106">
            <a:extLst>
              <a:ext uri="{FF2B5EF4-FFF2-40B4-BE49-F238E27FC236}">
                <a16:creationId xmlns:a16="http://schemas.microsoft.com/office/drawing/2014/main" id="{910A6CDB-A03F-453E-9A9A-DA69041A99CE}"/>
              </a:ext>
            </a:extLst>
          </p:cNvPr>
          <p:cNvCxnSpPr>
            <a:cxnSpLocks/>
            <a:stCxn id="97" idx="4"/>
          </p:cNvCxnSpPr>
          <p:nvPr/>
        </p:nvCxnSpPr>
        <p:spPr>
          <a:xfrm>
            <a:off x="2906644" y="2361750"/>
            <a:ext cx="0" cy="1290895"/>
          </a:xfrm>
          <a:prstGeom prst="line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椭圆 112">
            <a:extLst>
              <a:ext uri="{FF2B5EF4-FFF2-40B4-BE49-F238E27FC236}">
                <a16:creationId xmlns:a16="http://schemas.microsoft.com/office/drawing/2014/main" id="{AAE7BBA8-F696-4C85-BD69-2648D91D38A7}"/>
              </a:ext>
            </a:extLst>
          </p:cNvPr>
          <p:cNvSpPr/>
          <p:nvPr/>
        </p:nvSpPr>
        <p:spPr>
          <a:xfrm>
            <a:off x="2734610" y="3630650"/>
            <a:ext cx="45719" cy="4571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id="{DD0080E7-08B5-4B6C-96E8-47B4F50BA892}"/>
              </a:ext>
            </a:extLst>
          </p:cNvPr>
          <p:cNvSpPr/>
          <p:nvPr/>
        </p:nvSpPr>
        <p:spPr>
          <a:xfrm>
            <a:off x="2883577" y="3634181"/>
            <a:ext cx="45719" cy="4571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B847239F-798B-44AE-8902-6376D50AA07A}"/>
              </a:ext>
            </a:extLst>
          </p:cNvPr>
          <p:cNvSpPr/>
          <p:nvPr/>
        </p:nvSpPr>
        <p:spPr>
          <a:xfrm>
            <a:off x="4434069" y="3578704"/>
            <a:ext cx="6817357" cy="134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Ⅲ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）函数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的图像的交点坐标：令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则 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+100=9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>
              <a:lnSpc>
                <a:spcPct val="150000"/>
              </a:lnSpc>
            </a:pP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=25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代入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得交点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(25,225)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en-US" altLang="zh-CN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故当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=25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时，小明选择这两种方式一样合算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117" name="直接连接符 116">
            <a:extLst>
              <a:ext uri="{FF2B5EF4-FFF2-40B4-BE49-F238E27FC236}">
                <a16:creationId xmlns:a16="http://schemas.microsoft.com/office/drawing/2014/main" id="{67BB2D43-6844-4993-AA29-D92CB6DD03D1}"/>
              </a:ext>
            </a:extLst>
          </p:cNvPr>
          <p:cNvCxnSpPr>
            <a:cxnSpLocks/>
            <a:endCxn id="52" idx="3"/>
          </p:cNvCxnSpPr>
          <p:nvPr/>
        </p:nvCxnSpPr>
        <p:spPr>
          <a:xfrm flipV="1">
            <a:off x="1977748" y="2583424"/>
            <a:ext cx="636136" cy="1069058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>
            <a:extLst>
              <a:ext uri="{FF2B5EF4-FFF2-40B4-BE49-F238E27FC236}">
                <a16:creationId xmlns:a16="http://schemas.microsoft.com/office/drawing/2014/main" id="{AA5C44A5-350C-491D-B2FE-DE6143994A78}"/>
              </a:ext>
            </a:extLst>
          </p:cNvPr>
          <p:cNvCxnSpPr>
            <a:cxnSpLocks/>
            <a:stCxn id="52" idx="7"/>
          </p:cNvCxnSpPr>
          <p:nvPr/>
        </p:nvCxnSpPr>
        <p:spPr>
          <a:xfrm flipV="1">
            <a:off x="2646213" y="1283975"/>
            <a:ext cx="1492521" cy="126712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文本框 122">
            <a:extLst>
              <a:ext uri="{FF2B5EF4-FFF2-40B4-BE49-F238E27FC236}">
                <a16:creationId xmlns:a16="http://schemas.microsoft.com/office/drawing/2014/main" id="{F6B34057-0346-486A-AE78-BE7EBE744854}"/>
              </a:ext>
            </a:extLst>
          </p:cNvPr>
          <p:cNvSpPr txBox="1"/>
          <p:nvPr/>
        </p:nvSpPr>
        <p:spPr>
          <a:xfrm>
            <a:off x="4612369" y="4826276"/>
            <a:ext cx="6197600" cy="69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如图，当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20&lt;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&lt;25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时，有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&gt;0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，小明选择方式二更合算；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当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x&gt;25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时，有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y&lt;0</a:t>
            </a:r>
            <a:r>
              <a:rPr lang="zh-CN" altLang="en-US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，小明选择方式一更合算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138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4" grpId="0" animBg="1"/>
      <p:bldP spid="45" grpId="0" animBg="1"/>
      <p:bldP spid="50" grpId="0" animBg="1"/>
      <p:bldP spid="51" grpId="0" animBg="1"/>
      <p:bldP spid="62" grpId="0"/>
      <p:bldP spid="63" grpId="0"/>
      <p:bldP spid="65" grpId="0"/>
      <p:bldP spid="66" grpId="0"/>
      <p:bldP spid="52" grpId="0" animBg="1"/>
      <p:bldP spid="84" grpId="0"/>
      <p:bldP spid="87" grpId="0"/>
      <p:bldP spid="97" grpId="0" animBg="1"/>
      <p:bldP spid="53" grpId="0" animBg="1"/>
      <p:bldP spid="104" grpId="0"/>
      <p:bldP spid="105" grpId="0"/>
      <p:bldP spid="113" grpId="0" animBg="1"/>
      <p:bldP spid="114" grpId="0" animBg="1"/>
      <p:bldP spid="115" grpId="0"/>
      <p:bldP spid="12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09F82DB-C175-4C0E-84DC-BA6F230462AC}"/>
              </a:ext>
            </a:extLst>
          </p:cNvPr>
          <p:cNvSpPr txBox="1"/>
          <p:nvPr/>
        </p:nvSpPr>
        <p:spPr>
          <a:xfrm>
            <a:off x="1414584" y="588816"/>
            <a:ext cx="701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Ⅲ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）不等式法（思考方式更简洁，但需要把所有情况叙述详尽）</a:t>
            </a:r>
            <a:endParaRPr lang="zh-CN" altLang="en-US" sz="16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ACEE699-BABB-4F87-BB15-65F572629F27}"/>
              </a:ext>
            </a:extLst>
          </p:cNvPr>
          <p:cNvSpPr txBox="1"/>
          <p:nvPr/>
        </p:nvSpPr>
        <p:spPr>
          <a:xfrm>
            <a:off x="1727198" y="1203570"/>
            <a:ext cx="6197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①令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+100&gt;9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解得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&lt;25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20&lt;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&lt;25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时，方式一付费大于方式二，小明选择方式二更合算；</a:t>
            </a:r>
          </a:p>
          <a:p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824E0A2-6015-4454-A463-8BAD7211CABB}"/>
              </a:ext>
            </a:extLst>
          </p:cNvPr>
          <p:cNvSpPr txBox="1"/>
          <p:nvPr/>
        </p:nvSpPr>
        <p:spPr>
          <a:xfrm>
            <a:off x="1727199" y="2362739"/>
            <a:ext cx="63070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②令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+100=9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解得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=25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∴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=25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时，方式一付费等于方式二，小明选择这两种方式一样合算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29D5589-EF40-41D8-8D59-88EB4E925A87}"/>
              </a:ext>
            </a:extLst>
          </p:cNvPr>
          <p:cNvSpPr txBox="1"/>
          <p:nvPr/>
        </p:nvSpPr>
        <p:spPr>
          <a:xfrm>
            <a:off x="1727198" y="3577658"/>
            <a:ext cx="61976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③令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+100&lt;9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解得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x&gt;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  <a:p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</a:t>
            </a:r>
            <a:r>
              <a:rPr lang="en-US" altLang="zh-CN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x&gt;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时，方式一付费小于方式二，小明选择方式一更合算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88202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0604358-36C2-402F-BF0B-9350D6490C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60"/>
          <a:stretch/>
        </p:blipFill>
        <p:spPr>
          <a:xfrm>
            <a:off x="211467" y="175499"/>
            <a:ext cx="6971614" cy="5227786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887F9903-2F81-4462-90C9-A494F091FA94}"/>
              </a:ext>
            </a:extLst>
          </p:cNvPr>
          <p:cNvGrpSpPr/>
          <p:nvPr/>
        </p:nvGrpSpPr>
        <p:grpSpPr>
          <a:xfrm>
            <a:off x="3537527" y="461830"/>
            <a:ext cx="3435928" cy="0"/>
            <a:chOff x="3537527" y="775855"/>
            <a:chExt cx="3435928" cy="0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7CD1419C-328B-4437-992D-D4E3044A70E6}"/>
                </a:ext>
              </a:extLst>
            </p:cNvPr>
            <p:cNvCxnSpPr/>
            <p:nvPr/>
          </p:nvCxnSpPr>
          <p:spPr>
            <a:xfrm>
              <a:off x="3537527" y="775855"/>
              <a:ext cx="56341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5706ACE5-AB44-4F1A-95FF-0E22972C0518}"/>
                </a:ext>
              </a:extLst>
            </p:cNvPr>
            <p:cNvCxnSpPr/>
            <p:nvPr/>
          </p:nvCxnSpPr>
          <p:spPr>
            <a:xfrm>
              <a:off x="6419399" y="775855"/>
              <a:ext cx="55405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6B40521E-AC44-4D60-8CC9-23F1FDF8139E}"/>
              </a:ext>
            </a:extLst>
          </p:cNvPr>
          <p:cNvGrpSpPr/>
          <p:nvPr/>
        </p:nvGrpSpPr>
        <p:grpSpPr>
          <a:xfrm>
            <a:off x="211467" y="803574"/>
            <a:ext cx="3713988" cy="332509"/>
            <a:chOff x="211467" y="1034475"/>
            <a:chExt cx="3713988" cy="332509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F569DBAC-268E-4FB6-9EE9-C2D42213D6D6}"/>
                </a:ext>
              </a:extLst>
            </p:cNvPr>
            <p:cNvCxnSpPr/>
            <p:nvPr/>
          </p:nvCxnSpPr>
          <p:spPr>
            <a:xfrm>
              <a:off x="211467" y="1034475"/>
              <a:ext cx="573624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B6513FA1-E12D-4DE7-B4D2-8F88CF162EEF}"/>
                </a:ext>
              </a:extLst>
            </p:cNvPr>
            <p:cNvCxnSpPr/>
            <p:nvPr/>
          </p:nvCxnSpPr>
          <p:spPr>
            <a:xfrm>
              <a:off x="2336800" y="1052948"/>
              <a:ext cx="434109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7F4928C6-1E0B-4265-BF79-2FF654DC61B8}"/>
                </a:ext>
              </a:extLst>
            </p:cNvPr>
            <p:cNvCxnSpPr/>
            <p:nvPr/>
          </p:nvCxnSpPr>
          <p:spPr>
            <a:xfrm>
              <a:off x="3445164" y="1034475"/>
              <a:ext cx="480291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FADD3809-9D01-4204-BABD-A783576970BD}"/>
                </a:ext>
              </a:extLst>
            </p:cNvPr>
            <p:cNvCxnSpPr/>
            <p:nvPr/>
          </p:nvCxnSpPr>
          <p:spPr>
            <a:xfrm>
              <a:off x="1117600" y="1366984"/>
              <a:ext cx="581891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CFE6CDD8-6C15-4F05-ACB3-31156DA40FF8}"/>
                </a:ext>
              </a:extLst>
            </p:cNvPr>
            <p:cNvCxnSpPr/>
            <p:nvPr/>
          </p:nvCxnSpPr>
          <p:spPr>
            <a:xfrm>
              <a:off x="2697014" y="1357748"/>
              <a:ext cx="443346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D7C2E538-D3A3-4D05-B5F4-CC69DA4E2F91}"/>
              </a:ext>
            </a:extLst>
          </p:cNvPr>
          <p:cNvSpPr txBox="1"/>
          <p:nvPr/>
        </p:nvSpPr>
        <p:spPr>
          <a:xfrm>
            <a:off x="1847272" y="1964915"/>
            <a:ext cx="1182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zh-CN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zh-CN" altLang="zh-CN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CN" altLang="en-US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DF8649A-6E49-4ECD-90EA-C20B1510E49B}"/>
              </a:ext>
            </a:extLst>
          </p:cNvPr>
          <p:cNvSpPr/>
          <p:nvPr/>
        </p:nvSpPr>
        <p:spPr>
          <a:xfrm>
            <a:off x="4168278" y="1955678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6</a:t>
            </a:r>
            <a:r>
              <a:rPr lang="zh-CN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150</a:t>
            </a:r>
            <a:r>
              <a:rPr lang="zh-CN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900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E30DC3A-45FB-43FC-9008-1D25BE8372D9}"/>
              </a:ext>
            </a:extLst>
          </p:cNvPr>
          <p:cNvSpPr/>
          <p:nvPr/>
        </p:nvSpPr>
        <p:spPr>
          <a:xfrm>
            <a:off x="1851042" y="2344294"/>
            <a:ext cx="954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7</a:t>
            </a:r>
            <a:r>
              <a:rPr lang="zh-CN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30</a:t>
            </a:r>
            <a:r>
              <a:rPr lang="zh-CN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210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DBDC9E4-E4C9-4764-8BAA-66B74A71386A}"/>
              </a:ext>
            </a:extLst>
          </p:cNvPr>
          <p:cNvSpPr/>
          <p:nvPr/>
        </p:nvSpPr>
        <p:spPr>
          <a:xfrm>
            <a:off x="3632347" y="2364335"/>
            <a:ext cx="17588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7</a:t>
            </a:r>
            <a:r>
              <a:rPr lang="zh-CN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50+5</a:t>
            </a:r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150</a:t>
            </a:r>
            <a:r>
              <a:rPr lang="zh-CN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﹣</a:t>
            </a:r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50</a:t>
            </a:r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</a:rPr>
              <a:t>850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D6E50BF-9EEF-4A6C-B9B2-76D6B5B1729E}"/>
              </a:ext>
            </a:extLst>
          </p:cNvPr>
          <p:cNvSpPr/>
          <p:nvPr/>
        </p:nvSpPr>
        <p:spPr>
          <a:xfrm>
            <a:off x="6577258" y="1585438"/>
            <a:ext cx="6096000" cy="171925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解：（Ⅱ）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1200" kern="1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）</a:t>
            </a:r>
            <a:endParaRPr lang="zh-CN" altLang="zh-CN" sz="1200" kern="1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≤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1200" kern="1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≤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）</a:t>
            </a:r>
            <a:endParaRPr lang="zh-CN" altLang="zh-CN" sz="1200" kern="1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1200" kern="1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50+5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﹣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）＝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+100   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）</a:t>
            </a:r>
            <a:endParaRPr lang="zh-CN" altLang="zh-CN" sz="1200" kern="1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因此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1200" kern="1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1200" kern="1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的函数解析式为：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1200" kern="1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）；</a:t>
            </a:r>
            <a:endParaRPr lang="en-US" altLang="zh-CN" sz="1200" kern="100" dirty="0">
              <a:solidFill>
                <a:srgbClr val="C00000"/>
              </a:solidFill>
              <a:latin typeface="Times New Roman" panose="02020603050405020304" pitchFamily="18" charset="0"/>
              <a:ea typeface="新宋体" panose="02010609030101010101" pitchFamily="49" charset="-122"/>
              <a:cs typeface="Times New Roman" panose="02020603050405020304" pitchFamily="18" charset="0"/>
            </a:endParaRPr>
          </a:p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200" kern="1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≤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1200" kern="100" dirty="0">
              <a:solidFill>
                <a:srgbClr val="C00000"/>
              </a:solidFill>
              <a:latin typeface="Times New Roman" panose="02020603050405020304" pitchFamily="18" charset="0"/>
              <a:ea typeface="新宋体" panose="02010609030101010101" pitchFamily="49" charset="-122"/>
              <a:cs typeface="Times New Roman" panose="02020603050405020304" pitchFamily="18" charset="0"/>
            </a:endParaRPr>
          </a:p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                                                        y</a:t>
            </a:r>
            <a:r>
              <a:rPr lang="en-US" altLang="zh-CN" sz="1200" kern="1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+100   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）</a:t>
            </a:r>
            <a:endParaRPr lang="zh-CN" altLang="zh-CN" sz="1200" kern="1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E1D3AF66-6357-4003-B86A-ECF0847968F1}"/>
              </a:ext>
            </a:extLst>
          </p:cNvPr>
          <p:cNvSpPr/>
          <p:nvPr/>
        </p:nvSpPr>
        <p:spPr>
          <a:xfrm>
            <a:off x="8054113" y="1653049"/>
            <a:ext cx="544946" cy="221673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C6B56941-7338-4267-B272-0A68F3A8A751}"/>
              </a:ext>
            </a:extLst>
          </p:cNvPr>
          <p:cNvSpPr/>
          <p:nvPr/>
        </p:nvSpPr>
        <p:spPr>
          <a:xfrm>
            <a:off x="7004810" y="1946392"/>
            <a:ext cx="544946" cy="221673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A5A0B190-8106-48C4-9F60-DDB4B58B2F53}"/>
              </a:ext>
            </a:extLst>
          </p:cNvPr>
          <p:cNvSpPr/>
          <p:nvPr/>
        </p:nvSpPr>
        <p:spPr>
          <a:xfrm>
            <a:off x="6975260" y="2239374"/>
            <a:ext cx="544946" cy="221673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40204295-09DE-48A8-A378-B2B41B2946D7}"/>
              </a:ext>
            </a:extLst>
          </p:cNvPr>
          <p:cNvSpPr/>
          <p:nvPr/>
        </p:nvSpPr>
        <p:spPr>
          <a:xfrm>
            <a:off x="2132857" y="3578530"/>
            <a:ext cx="6096000" cy="6147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200" kern="1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①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1200" kern="1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1200" kern="1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时，有：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，解得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，不和题意舍去；</a:t>
            </a:r>
            <a:endParaRPr lang="zh-CN" altLang="zh-CN" sz="12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1200" kern="1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1200" kern="1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时，也有：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+100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，解得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100</a:t>
            </a:r>
            <a:endParaRPr lang="zh-CN" altLang="zh-CN" sz="12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E9671E21-E40D-4313-B2D2-C049513A6484}"/>
              </a:ext>
            </a:extLst>
          </p:cNvPr>
          <p:cNvSpPr/>
          <p:nvPr/>
        </p:nvSpPr>
        <p:spPr>
          <a:xfrm>
            <a:off x="1500978" y="3758379"/>
            <a:ext cx="4154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100</a:t>
            </a:r>
            <a:endParaRPr lang="zh-CN" altLang="en-US" sz="1200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97203EF-4C1D-4EAB-8F29-FE0A0D8E0017}"/>
              </a:ext>
            </a:extLst>
          </p:cNvPr>
          <p:cNvSpPr/>
          <p:nvPr/>
        </p:nvSpPr>
        <p:spPr>
          <a:xfrm>
            <a:off x="2142827" y="4238121"/>
            <a:ext cx="6096000" cy="6147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200" kern="1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②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120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1200" kern="1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120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720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元，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1200" kern="1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120+100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700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元，</a:t>
            </a:r>
            <a:endParaRPr lang="zh-CN" altLang="zh-CN" sz="12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∵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720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700</a:t>
            </a:r>
            <a:r>
              <a:rPr lang="en-US" altLang="zh-CN" sz="1200" kern="100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∴乙批发店花费少．</a:t>
            </a:r>
            <a:endParaRPr lang="zh-CN" altLang="zh-CN" sz="12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3A0A0C1-1775-4967-AF6F-49D4FE8AD8EE}"/>
              </a:ext>
            </a:extLst>
          </p:cNvPr>
          <p:cNvSpPr/>
          <p:nvPr/>
        </p:nvSpPr>
        <p:spPr>
          <a:xfrm>
            <a:off x="6109923" y="4084847"/>
            <a:ext cx="3385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乙</a:t>
            </a:r>
            <a:endParaRPr lang="zh-CN" altLang="en-US" sz="1200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5083F287-0160-4C52-BA38-4841AC27DA51}"/>
              </a:ext>
            </a:extLst>
          </p:cNvPr>
          <p:cNvSpPr/>
          <p:nvPr/>
        </p:nvSpPr>
        <p:spPr>
          <a:xfrm>
            <a:off x="2142839" y="4967785"/>
            <a:ext cx="6096000" cy="6147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200" kern="1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③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y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360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时，即：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360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+100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360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；解得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12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52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2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7335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∵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52</a:t>
            </a:r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∴甲批发店购买数量多．</a:t>
            </a:r>
            <a:endParaRPr lang="zh-CN" altLang="zh-CN" sz="1200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72E4E6B-CAF5-4F6C-B19D-A87BBE22D6F8}"/>
              </a:ext>
            </a:extLst>
          </p:cNvPr>
          <p:cNvSpPr/>
          <p:nvPr/>
        </p:nvSpPr>
        <p:spPr>
          <a:xfrm>
            <a:off x="5952903" y="4740625"/>
            <a:ext cx="3385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200" kern="100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甲</a:t>
            </a:r>
            <a:endParaRPr lang="zh-CN" altLang="en-US" sz="1200" dirty="0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F54E32F2-9B02-4F72-B05E-4930B5743DC2}"/>
              </a:ext>
            </a:extLst>
          </p:cNvPr>
          <p:cNvSpPr/>
          <p:nvPr/>
        </p:nvSpPr>
        <p:spPr>
          <a:xfrm>
            <a:off x="3306618" y="1588397"/>
            <a:ext cx="325729" cy="1136911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36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 animBg="1"/>
      <p:bldP spid="30" grpId="0" animBg="1"/>
      <p:bldP spid="31" grpId="0" animBg="1"/>
      <p:bldP spid="3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854DAB-BD2D-4727-B9AC-A299B0B0F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4054" y="620486"/>
            <a:ext cx="10396882" cy="1151965"/>
          </a:xfrm>
        </p:spPr>
        <p:txBody>
          <a:bodyPr/>
          <a:lstStyle/>
          <a:p>
            <a:r>
              <a:rPr lang="zh-CN" altLang="en-US" b="1" dirty="0"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pitchFamily="18" charset="0"/>
              </a:rPr>
              <a:t>感谢同学们的聆听，</a:t>
            </a:r>
            <a:r>
              <a:rPr lang="en-US" altLang="zh-CN" b="1" dirty="0"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pitchFamily="18" charset="0"/>
              </a:rPr>
              <a:t>good luck</a:t>
            </a:r>
            <a:r>
              <a:rPr lang="zh-CN" altLang="en-US" b="1" dirty="0"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pitchFamily="18" charset="0"/>
              </a:rPr>
              <a:t>！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E17045EB-86E6-4688-83FA-C1B4F52CDA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47" y="1772451"/>
            <a:ext cx="5900494" cy="2926832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12EA6EB-F22C-4B0E-9B5D-748F8CEF7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983" y="1701799"/>
            <a:ext cx="3881535" cy="388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105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主要事件">
  <a:themeElements>
    <a:clrScheme name="主要事件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主要事件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主要事件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TM04033927[[fn=主要事件]]</Template>
  <TotalTime>3697</TotalTime>
  <Words>4346</Words>
  <Application>Microsoft Office PowerPoint</Application>
  <PresentationFormat>宽屏</PresentationFormat>
  <Paragraphs>535</Paragraphs>
  <Slides>51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2" baseType="lpstr">
      <vt:lpstr>Symbol</vt:lpstr>
      <vt:lpstr>Impact</vt:lpstr>
      <vt:lpstr>Calibri</vt:lpstr>
      <vt:lpstr>Cambria Math</vt:lpstr>
      <vt:lpstr>幼圆</vt:lpstr>
      <vt:lpstr>宋体</vt:lpstr>
      <vt:lpstr>Times New Romance</vt:lpstr>
      <vt:lpstr>Arial</vt:lpstr>
      <vt:lpstr>Times New Roman</vt:lpstr>
      <vt:lpstr>新宋体</vt:lpstr>
      <vt:lpstr>主要事件</vt:lpstr>
      <vt:lpstr>天津中考数学概述及题例分析 </vt:lpstr>
      <vt:lpstr>第一部分：分值总览 </vt:lpstr>
      <vt:lpstr>第二部分：基础题分值概览 </vt:lpstr>
      <vt:lpstr>第三部分：备考建议 </vt:lpstr>
      <vt:lpstr>第四部分：近几年天津中考真题基础题横向对比 </vt:lpstr>
      <vt:lpstr>一、选择题（本大题共12小题,每小题3分,共36分.在每小题给出的四个选项中,只有一项是符合题目要求的)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感谢同学们的聆听，good luck！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Loriaginl</dc:creator>
  <cp:lastModifiedBy>Loriaginl</cp:lastModifiedBy>
  <cp:revision>233</cp:revision>
  <dcterms:created xsi:type="dcterms:W3CDTF">2020-02-29T13:54:09Z</dcterms:created>
  <dcterms:modified xsi:type="dcterms:W3CDTF">2020-03-05T17:02:40Z</dcterms:modified>
</cp:coreProperties>
</file>